
<file path=[Content_Types].xml><?xml version="1.0" encoding="utf-8"?>
<Types xmlns="http://schemas.openxmlformats.org/package/2006/content-types">
  <Default Extension="avi" ContentType="video/x-msvideo"/>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media/image11.jpg" ContentType="image/jpg"/>
  <Override PartName="/ppt/media/image12.jpg" ContentType="image/jpg"/>
  <Override PartName="/ppt/media/image13.jpg" ContentType="image/jpg"/>
  <Override PartName="/ppt/media/image14.jpg" ContentType="image/jpg"/>
  <Override PartName="/ppt/media/image16.jpg" ContentType="image/jpg"/>
  <Override PartName="/ppt/media/image26.jpg" ContentType="image/jpg"/>
  <Override PartName="/ppt/media/image46.jpg" ContentType="image/jpg"/>
  <Override PartName="/ppt/media/image66.jpg" ContentType="image/jpg"/>
  <Override PartName="/ppt/media/image67.jpg" ContentType="image/jpg"/>
  <Override PartName="/ppt/media/image68.jpg" ContentType="image/jpg"/>
  <Override PartName="/ppt/media/image69.jpg" ContentType="image/jpg"/>
  <Override PartName="/ppt/media/image70.jpg" ContentType="image/jpg"/>
  <Override PartName="/ppt/media/image78.jpg" ContentType="image/jpg"/>
  <Override PartName="/ppt/media/image89.jpg" ContentType="image/jpg"/>
  <Override PartName="/ppt/media/image92.jpg" ContentType="image/jpg"/>
  <Override PartName="/ppt/media/image93.jpg" ContentType="image/jpg"/>
  <Override PartName="/ppt/media/image95.jpg" ContentType="image/jp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90"/>
  </p:notesMasterIdLst>
  <p:sldIdLst>
    <p:sldId id="1031" r:id="rId2"/>
    <p:sldId id="1915" r:id="rId3"/>
    <p:sldId id="1232" r:id="rId4"/>
    <p:sldId id="2035" r:id="rId5"/>
    <p:sldId id="2034" r:id="rId6"/>
    <p:sldId id="2042" r:id="rId7"/>
    <p:sldId id="2147472124" r:id="rId8"/>
    <p:sldId id="1036" r:id="rId9"/>
    <p:sldId id="1896" r:id="rId10"/>
    <p:sldId id="1963" r:id="rId11"/>
    <p:sldId id="1901" r:id="rId12"/>
    <p:sldId id="2004" r:id="rId13"/>
    <p:sldId id="2005" r:id="rId14"/>
    <p:sldId id="2039" r:id="rId15"/>
    <p:sldId id="2006" r:id="rId16"/>
    <p:sldId id="2007" r:id="rId17"/>
    <p:sldId id="2008" r:id="rId18"/>
    <p:sldId id="2009" r:id="rId19"/>
    <p:sldId id="2147472127" r:id="rId20"/>
    <p:sldId id="2147472140" r:id="rId21"/>
    <p:sldId id="2013" r:id="rId22"/>
    <p:sldId id="2038" r:id="rId23"/>
    <p:sldId id="2037" r:id="rId24"/>
    <p:sldId id="2010" r:id="rId25"/>
    <p:sldId id="2147472139" r:id="rId26"/>
    <p:sldId id="2027" r:id="rId27"/>
    <p:sldId id="2036" r:id="rId28"/>
    <p:sldId id="2147472138" r:id="rId29"/>
    <p:sldId id="2147472141" r:id="rId30"/>
    <p:sldId id="2028" r:id="rId31"/>
    <p:sldId id="2147472142" r:id="rId32"/>
    <p:sldId id="2147472143" r:id="rId33"/>
    <p:sldId id="2147472144" r:id="rId34"/>
    <p:sldId id="2026" r:id="rId35"/>
    <p:sldId id="2147472145" r:id="rId36"/>
    <p:sldId id="2147472146" r:id="rId37"/>
    <p:sldId id="2147472147" r:id="rId38"/>
    <p:sldId id="2147472148" r:id="rId39"/>
    <p:sldId id="2147472150" r:id="rId40"/>
    <p:sldId id="2147472149" r:id="rId41"/>
    <p:sldId id="2147472151" r:id="rId42"/>
    <p:sldId id="2147472152" r:id="rId43"/>
    <p:sldId id="2147472153" r:id="rId44"/>
    <p:sldId id="2025" r:id="rId45"/>
    <p:sldId id="2024" r:id="rId46"/>
    <p:sldId id="2023" r:id="rId47"/>
    <p:sldId id="2022" r:id="rId48"/>
    <p:sldId id="2021" r:id="rId49"/>
    <p:sldId id="2040" r:id="rId50"/>
    <p:sldId id="2020" r:id="rId51"/>
    <p:sldId id="2016" r:id="rId52"/>
    <p:sldId id="2147472154" r:id="rId53"/>
    <p:sldId id="2147472156" r:id="rId54"/>
    <p:sldId id="2147472155" r:id="rId55"/>
    <p:sldId id="2019" r:id="rId56"/>
    <p:sldId id="2017" r:id="rId57"/>
    <p:sldId id="2018" r:id="rId58"/>
    <p:sldId id="2147472096" r:id="rId59"/>
    <p:sldId id="2147472097" r:id="rId60"/>
    <p:sldId id="2147472098" r:id="rId61"/>
    <p:sldId id="2147472157" r:id="rId62"/>
    <p:sldId id="2147472099" r:id="rId63"/>
    <p:sldId id="2147472101" r:id="rId64"/>
    <p:sldId id="2147472102" r:id="rId65"/>
    <p:sldId id="2147472107" r:id="rId66"/>
    <p:sldId id="2147472194" r:id="rId67"/>
    <p:sldId id="2147472104" r:id="rId68"/>
    <p:sldId id="2147472158" r:id="rId69"/>
    <p:sldId id="2147472159" r:id="rId70"/>
    <p:sldId id="2147472160" r:id="rId71"/>
    <p:sldId id="2147472161" r:id="rId72"/>
    <p:sldId id="2147472162" r:id="rId73"/>
    <p:sldId id="2147472164" r:id="rId74"/>
    <p:sldId id="2147472195" r:id="rId75"/>
    <p:sldId id="2147472165" r:id="rId76"/>
    <p:sldId id="2147472196" r:id="rId77"/>
    <p:sldId id="2147472166" r:id="rId78"/>
    <p:sldId id="2147472167" r:id="rId79"/>
    <p:sldId id="2147472168" r:id="rId80"/>
    <p:sldId id="2147472169" r:id="rId81"/>
    <p:sldId id="2147472170" r:id="rId82"/>
    <p:sldId id="2147472171" r:id="rId83"/>
    <p:sldId id="2147472172" r:id="rId84"/>
    <p:sldId id="2147472173" r:id="rId85"/>
    <p:sldId id="2147472174" r:id="rId86"/>
    <p:sldId id="2147472175" r:id="rId87"/>
    <p:sldId id="2147472176" r:id="rId88"/>
    <p:sldId id="2147472197" r:id="rId89"/>
    <p:sldId id="2147472177" r:id="rId90"/>
    <p:sldId id="2147472198" r:id="rId91"/>
    <p:sldId id="2147472199" r:id="rId92"/>
    <p:sldId id="2147472178" r:id="rId93"/>
    <p:sldId id="2147472179" r:id="rId94"/>
    <p:sldId id="2147472200" r:id="rId95"/>
    <p:sldId id="2147472180" r:id="rId96"/>
    <p:sldId id="2147472181" r:id="rId97"/>
    <p:sldId id="2147472182" r:id="rId98"/>
    <p:sldId id="2147472183" r:id="rId99"/>
    <p:sldId id="2147472184" r:id="rId100"/>
    <p:sldId id="2147472185" r:id="rId101"/>
    <p:sldId id="2147472186" r:id="rId102"/>
    <p:sldId id="2147472187" r:id="rId103"/>
    <p:sldId id="2147472188" r:id="rId104"/>
    <p:sldId id="2147472189" r:id="rId105"/>
    <p:sldId id="2147472190" r:id="rId106"/>
    <p:sldId id="2147472191" r:id="rId107"/>
    <p:sldId id="2147472265" r:id="rId108"/>
    <p:sldId id="2147472192" r:id="rId109"/>
    <p:sldId id="2147472193" r:id="rId110"/>
    <p:sldId id="2147472201" r:id="rId111"/>
    <p:sldId id="2147472202" r:id="rId112"/>
    <p:sldId id="2147472203" r:id="rId113"/>
    <p:sldId id="2147472204" r:id="rId114"/>
    <p:sldId id="2147472205" r:id="rId115"/>
    <p:sldId id="2147472206" r:id="rId116"/>
    <p:sldId id="2147472207" r:id="rId117"/>
    <p:sldId id="2147472266" r:id="rId118"/>
    <p:sldId id="2147472267" r:id="rId119"/>
    <p:sldId id="2147472209" r:id="rId120"/>
    <p:sldId id="2147472210" r:id="rId121"/>
    <p:sldId id="2147472211" r:id="rId122"/>
    <p:sldId id="2147472212" r:id="rId123"/>
    <p:sldId id="2147472213" r:id="rId124"/>
    <p:sldId id="2147472214" r:id="rId125"/>
    <p:sldId id="2147472215" r:id="rId126"/>
    <p:sldId id="2147472263" r:id="rId127"/>
    <p:sldId id="2147472264" r:id="rId128"/>
    <p:sldId id="2147472217" r:id="rId129"/>
    <p:sldId id="2147472268" r:id="rId130"/>
    <p:sldId id="2147472219" r:id="rId131"/>
    <p:sldId id="2147472220" r:id="rId132"/>
    <p:sldId id="2147472221" r:id="rId133"/>
    <p:sldId id="2147472269" r:id="rId134"/>
    <p:sldId id="2147472222" r:id="rId135"/>
    <p:sldId id="2147472223" r:id="rId136"/>
    <p:sldId id="2147472224" r:id="rId137"/>
    <p:sldId id="2147472225" r:id="rId138"/>
    <p:sldId id="2147472226" r:id="rId139"/>
    <p:sldId id="2147472227" r:id="rId140"/>
    <p:sldId id="2147472228" r:id="rId141"/>
    <p:sldId id="2147472229" r:id="rId142"/>
    <p:sldId id="2147472230" r:id="rId143"/>
    <p:sldId id="2147472231" r:id="rId144"/>
    <p:sldId id="2147472233" r:id="rId145"/>
    <p:sldId id="2147472234" r:id="rId146"/>
    <p:sldId id="2147472270" r:id="rId147"/>
    <p:sldId id="2147472235" r:id="rId148"/>
    <p:sldId id="2147472271" r:id="rId149"/>
    <p:sldId id="2147472236" r:id="rId150"/>
    <p:sldId id="2147472237" r:id="rId151"/>
    <p:sldId id="2147472272" r:id="rId152"/>
    <p:sldId id="2147472238" r:id="rId153"/>
    <p:sldId id="2147472273" r:id="rId154"/>
    <p:sldId id="2147472239" r:id="rId155"/>
    <p:sldId id="2147472274" r:id="rId156"/>
    <p:sldId id="2147472240" r:id="rId157"/>
    <p:sldId id="2147472275" r:id="rId158"/>
    <p:sldId id="2147472241" r:id="rId159"/>
    <p:sldId id="2147472276" r:id="rId160"/>
    <p:sldId id="2147472242" r:id="rId161"/>
    <p:sldId id="2147472243" r:id="rId162"/>
    <p:sldId id="2147472277" r:id="rId163"/>
    <p:sldId id="2147472244" r:id="rId164"/>
    <p:sldId id="2147472278" r:id="rId165"/>
    <p:sldId id="2147472245" r:id="rId166"/>
    <p:sldId id="2147472279" r:id="rId167"/>
    <p:sldId id="2147472246" r:id="rId168"/>
    <p:sldId id="2147472247" r:id="rId169"/>
    <p:sldId id="2147472280" r:id="rId170"/>
    <p:sldId id="2147472281" r:id="rId171"/>
    <p:sldId id="2147472248" r:id="rId172"/>
    <p:sldId id="2147472249" r:id="rId173"/>
    <p:sldId id="2147472282" r:id="rId174"/>
    <p:sldId id="2147472251" r:id="rId175"/>
    <p:sldId id="2147472252" r:id="rId176"/>
    <p:sldId id="2147472253" r:id="rId177"/>
    <p:sldId id="2147472254" r:id="rId178"/>
    <p:sldId id="2147472285" r:id="rId179"/>
    <p:sldId id="2147472255" r:id="rId180"/>
    <p:sldId id="2147472286" r:id="rId181"/>
    <p:sldId id="2147472256" r:id="rId182"/>
    <p:sldId id="2147472257" r:id="rId183"/>
    <p:sldId id="2147472258" r:id="rId184"/>
    <p:sldId id="2147472283" r:id="rId185"/>
    <p:sldId id="2147472284" r:id="rId186"/>
    <p:sldId id="2147472260" r:id="rId187"/>
    <p:sldId id="2147472261" r:id="rId188"/>
    <p:sldId id="2147472125" r:id="rId189"/>
  </p:sldIdLst>
  <p:sldSz cx="12192000" cy="6858000"/>
  <p:notesSz cx="6858000" cy="9144000"/>
  <p:embeddedFontLst>
    <p:embeddedFont>
      <p:font typeface="SimSun" panose="02010600030101010101" pitchFamily="2" charset="-122"/>
      <p:regular r:id="rId191"/>
    </p:embeddedFont>
    <p:embeddedFont>
      <p:font typeface="Calibri" panose="020F0502020204030204" pitchFamily="34" charset="0"/>
      <p:regular r:id="rId192"/>
      <p:bold r:id="rId193"/>
      <p:italic r:id="rId194"/>
      <p:boldItalic r:id="rId195"/>
    </p:embeddedFont>
    <p:embeddedFont>
      <p:font typeface="Libre Franklin" pitchFamily="2" charset="0"/>
      <p:regular r:id="rId196"/>
      <p:bold r:id="rId197"/>
      <p:italic r:id="rId198"/>
      <p:boldItalic r:id="rId199"/>
    </p:embeddedFont>
    <p:embeddedFont>
      <p:font typeface="Microsoft Sans Serif" panose="020B0604020202020204" pitchFamily="34" charset="0"/>
      <p:regular r:id="rId200"/>
    </p:embeddedFont>
    <p:embeddedFont>
      <p:font typeface="Noto Sans Symbols" panose="020B0604020202020204" charset="0"/>
      <p:regular r:id="rId201"/>
      <p:bold r:id="rId202"/>
      <p:italic r:id="rId203"/>
      <p:boldItalic r:id="rId20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30" roundtripDataSignature="AMtx7miW9Woo3fcGF6jBp+O7oEAbnb4pb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rien saada" initials="" lastIdx="19" clrIdx="0"/>
  <p:cmAuthor id="2" name="Alessandra Capurro" initials="" lastIdx="2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617" autoAdjust="0"/>
    <p:restoredTop sz="94249" autoAdjust="0"/>
  </p:normalViewPr>
  <p:slideViewPr>
    <p:cSldViewPr snapToGrid="0">
      <p:cViewPr varScale="1">
        <p:scale>
          <a:sx n="63" d="100"/>
          <a:sy n="63" d="100"/>
        </p:scale>
        <p:origin x="556"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font" Target="fonts/font1.fntdata"/><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330" Type="http://customschemas.google.com/relationships/presentationmetadata" Target="metadata"/><Relationship Id="rId335"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font" Target="fonts/font2.fntdata"/><Relationship Id="rId197" Type="http://schemas.openxmlformats.org/officeDocument/2006/relationships/font" Target="fonts/font7.fntdata"/><Relationship Id="rId201" Type="http://schemas.openxmlformats.org/officeDocument/2006/relationships/font" Target="fonts/font11.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33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font" Target="fonts/font8.fntdata"/><Relationship Id="rId172" Type="http://schemas.openxmlformats.org/officeDocument/2006/relationships/slide" Target="slides/slide171.xml"/><Relationship Id="rId193" Type="http://schemas.openxmlformats.org/officeDocument/2006/relationships/font" Target="fonts/font3.fntdata"/><Relationship Id="rId202" Type="http://schemas.openxmlformats.org/officeDocument/2006/relationships/font" Target="fonts/font12.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32"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font" Target="fonts/font4.fntdata"/><Relationship Id="rId199" Type="http://schemas.openxmlformats.org/officeDocument/2006/relationships/font" Target="fonts/font9.fntdata"/><Relationship Id="rId203" Type="http://schemas.openxmlformats.org/officeDocument/2006/relationships/font" Target="fonts/font13.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3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font" Target="fonts/font5.fntdata"/><Relationship Id="rId190" Type="http://schemas.openxmlformats.org/officeDocument/2006/relationships/notesMaster" Target="notesMasters/notesMaster1.xml"/><Relationship Id="rId204" Type="http://schemas.openxmlformats.org/officeDocument/2006/relationships/font" Target="fonts/font14.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33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font" Target="fonts/font6.fntdata"/><Relationship Id="rId200"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CH"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Diapositive de titre">
  <p:cSld name="Diapositive de titre">
    <p:spTree>
      <p:nvGrpSpPr>
        <p:cNvPr id="1" name="Shape 16"/>
        <p:cNvGrpSpPr/>
        <p:nvPr/>
      </p:nvGrpSpPr>
      <p:grpSpPr>
        <a:xfrm>
          <a:off x="0" y="0"/>
          <a:ext cx="0" cy="0"/>
          <a:chOff x="0" y="0"/>
          <a:chExt cx="0" cy="0"/>
        </a:xfrm>
      </p:grpSpPr>
      <p:pic>
        <p:nvPicPr>
          <p:cNvPr id="17" name="Google Shape;17;p36"/>
          <p:cNvPicPr preferRelativeResize="0"/>
          <p:nvPr/>
        </p:nvPicPr>
        <p:blipFill rotWithShape="1">
          <a:blip r:embed="rId2">
            <a:alphaModFix/>
          </a:blip>
          <a:srcRect l="5597" r="5597"/>
          <a:stretch/>
        </p:blipFill>
        <p:spPr>
          <a:xfrm>
            <a:off x="1775885" y="0"/>
            <a:ext cx="10416116" cy="6597651"/>
          </a:xfrm>
          <a:prstGeom prst="rect">
            <a:avLst/>
          </a:prstGeom>
          <a:noFill/>
          <a:ln>
            <a:noFill/>
          </a:ln>
        </p:spPr>
      </p:pic>
      <p:sp>
        <p:nvSpPr>
          <p:cNvPr id="18" name="Google Shape;18;p36"/>
          <p:cNvSpPr>
            <a:spLocks noGrp="1"/>
          </p:cNvSpPr>
          <p:nvPr>
            <p:ph type="pic" idx="2"/>
          </p:nvPr>
        </p:nvSpPr>
        <p:spPr>
          <a:xfrm>
            <a:off x="1775885" y="0"/>
            <a:ext cx="10416116" cy="6597651"/>
          </a:xfrm>
          <a:prstGeom prst="rect">
            <a:avLst/>
          </a:prstGeom>
          <a:noFill/>
          <a:ln>
            <a:noFill/>
          </a:ln>
        </p:spPr>
        <p:txBody>
          <a:bodyPr spcFirstLastPara="1" wrap="square" lIns="180000" tIns="45700" rIns="91425" bIns="45700" anchor="t" anchorCtr="0">
            <a:normAutofit/>
          </a:bodyPr>
          <a:lstStyle>
            <a:lvl1pPr marR="0" lvl="0" algn="l" rtl="0">
              <a:lnSpc>
                <a:spcPct val="90000"/>
              </a:lnSpc>
              <a:spcBef>
                <a:spcPts val="1000"/>
              </a:spcBef>
              <a:spcAft>
                <a:spcPts val="0"/>
              </a:spcAft>
              <a:buClr>
                <a:schemeClr val="accent1"/>
              </a:buClr>
              <a:buSzPts val="2160"/>
              <a:buFont typeface="Noto Sans Symbols"/>
              <a:buChar char="▪"/>
              <a:defRPr sz="24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accent1"/>
              </a:buClr>
              <a:buSzPts val="2133"/>
              <a:buFont typeface="Arial"/>
              <a:buChar char="•"/>
              <a:defRPr sz="2133"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1800"/>
              <a:buFont typeface="Noto Sans Symbols"/>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 name="Google Shape;19;p36"/>
          <p:cNvSpPr txBox="1">
            <a:spLocks noGrp="1"/>
          </p:cNvSpPr>
          <p:nvPr>
            <p:ph type="ctrTitle"/>
          </p:nvPr>
        </p:nvSpPr>
        <p:spPr>
          <a:xfrm>
            <a:off x="8540752" y="1048714"/>
            <a:ext cx="3651249" cy="3117849"/>
          </a:xfrm>
          <a:prstGeom prst="rect">
            <a:avLst/>
          </a:prstGeom>
          <a:solidFill>
            <a:schemeClr val="accent1"/>
          </a:solidFill>
          <a:ln>
            <a:noFill/>
          </a:ln>
        </p:spPr>
        <p:txBody>
          <a:bodyPr spcFirstLastPara="1" wrap="square" lIns="216000" tIns="0" rIns="72000" bIns="46800" anchor="ctr" anchorCtr="0">
            <a:normAutofit/>
          </a:bodyPr>
          <a:lstStyle>
            <a:lvl1pPr lvl="0" algn="l">
              <a:lnSpc>
                <a:spcPct val="90000"/>
              </a:lnSpc>
              <a:spcBef>
                <a:spcPts val="0"/>
              </a:spcBef>
              <a:spcAft>
                <a:spcPts val="0"/>
              </a:spcAft>
              <a:buClr>
                <a:schemeClr val="lt1"/>
              </a:buClr>
              <a:buSzPts val="4800"/>
              <a:buFont typeface="Libre Franklin"/>
              <a:buNone/>
              <a:defRPr sz="4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6"/>
          <p:cNvSpPr txBox="1">
            <a:spLocks noGrp="1"/>
          </p:cNvSpPr>
          <p:nvPr>
            <p:ph type="subTitle" idx="1"/>
          </p:nvPr>
        </p:nvSpPr>
        <p:spPr>
          <a:xfrm>
            <a:off x="6102351" y="4166563"/>
            <a:ext cx="2438400" cy="2091267"/>
          </a:xfrm>
          <a:prstGeom prst="rect">
            <a:avLst/>
          </a:prstGeom>
          <a:solidFill>
            <a:schemeClr val="dk1"/>
          </a:solidFill>
          <a:ln>
            <a:noFill/>
          </a:ln>
        </p:spPr>
        <p:txBody>
          <a:bodyPr spcFirstLastPara="1" wrap="square" lIns="90000" tIns="45700" rIns="91425" bIns="45700" anchor="ctr" anchorCtr="0">
            <a:normAutofit/>
          </a:bodyPr>
          <a:lstStyle>
            <a:lvl1pPr lvl="0" algn="ctr">
              <a:lnSpc>
                <a:spcPct val="90000"/>
              </a:lnSpc>
              <a:spcBef>
                <a:spcPts val="1000"/>
              </a:spcBef>
              <a:spcAft>
                <a:spcPts val="0"/>
              </a:spcAft>
              <a:buSzPts val="1440"/>
              <a:buNone/>
              <a:defRPr sz="16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Clr>
                <a:schemeClr val="dk1"/>
              </a:buClr>
              <a:buSzPts val="162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1" name="Google Shape;21;p36"/>
          <p:cNvPicPr preferRelativeResize="0"/>
          <p:nvPr/>
        </p:nvPicPr>
        <p:blipFill rotWithShape="1">
          <a:blip r:embed="rId3">
            <a:alphaModFix/>
          </a:blip>
          <a:srcRect/>
          <a:stretch/>
        </p:blipFill>
        <p:spPr>
          <a:xfrm>
            <a:off x="110197" y="107045"/>
            <a:ext cx="1567068" cy="678207"/>
          </a:xfrm>
          <a:prstGeom prst="rect">
            <a:avLst/>
          </a:prstGeom>
          <a:noFill/>
          <a:ln>
            <a:noFill/>
          </a:ln>
        </p:spPr>
      </p:pic>
      <p:sp>
        <p:nvSpPr>
          <p:cNvPr id="22" name="Google Shape;22;p36"/>
          <p:cNvSpPr txBox="1">
            <a:spLocks noGrp="1"/>
          </p:cNvSpPr>
          <p:nvPr>
            <p:ph type="body" idx="3"/>
          </p:nvPr>
        </p:nvSpPr>
        <p:spPr>
          <a:xfrm>
            <a:off x="8534400" y="6244168"/>
            <a:ext cx="2438400" cy="613833"/>
          </a:xfrm>
          <a:prstGeom prst="rect">
            <a:avLst/>
          </a:prstGeom>
          <a:solidFill>
            <a:schemeClr val="lt1"/>
          </a:solidFill>
          <a:ln>
            <a:noFill/>
          </a:ln>
        </p:spPr>
        <p:txBody>
          <a:bodyPr spcFirstLastPara="1" wrap="square" lIns="90000" tIns="45700" rIns="91425" bIns="45700" anchor="ctr" anchorCtr="0">
            <a:noAutofit/>
          </a:bodyPr>
          <a:lstStyle>
            <a:lvl1pPr marL="457200" lvl="0" indent="-228600" algn="ctr">
              <a:lnSpc>
                <a:spcPct val="90000"/>
              </a:lnSpc>
              <a:spcBef>
                <a:spcPts val="1000"/>
              </a:spcBef>
              <a:spcAft>
                <a:spcPts val="0"/>
              </a:spcAft>
              <a:buSzPts val="1320"/>
              <a:buNone/>
              <a:defRPr sz="1467"/>
            </a:lvl1pPr>
            <a:lvl2pPr marL="914400" lvl="1" indent="-342900" algn="l">
              <a:lnSpc>
                <a:spcPct val="90000"/>
              </a:lnSpc>
              <a:spcBef>
                <a:spcPts val="500"/>
              </a:spcBef>
              <a:spcAft>
                <a:spcPts val="0"/>
              </a:spcAft>
              <a:buSzPts val="1800"/>
              <a:buChar char="•"/>
              <a:defRPr/>
            </a:lvl2pPr>
            <a:lvl3pPr marL="1371600" lvl="2" indent="-331469" algn="l">
              <a:lnSpc>
                <a:spcPct val="90000"/>
              </a:lnSpc>
              <a:spcBef>
                <a:spcPts val="500"/>
              </a:spcBef>
              <a:spcAft>
                <a:spcPts val="0"/>
              </a:spcAft>
              <a:buClr>
                <a:schemeClr val="dk1"/>
              </a:buClr>
              <a:buSzPts val="162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3" name="Google Shape;23;p36"/>
          <p:cNvPicPr preferRelativeResize="0"/>
          <p:nvPr/>
        </p:nvPicPr>
        <p:blipFill rotWithShape="1">
          <a:blip r:embed="rId4">
            <a:alphaModFix/>
          </a:blip>
          <a:srcRect/>
          <a:stretch/>
        </p:blipFill>
        <p:spPr>
          <a:xfrm>
            <a:off x="174675" y="6390510"/>
            <a:ext cx="770371" cy="321145"/>
          </a:xfrm>
          <a:prstGeom prst="rect">
            <a:avLst/>
          </a:prstGeom>
          <a:noFill/>
          <a:ln>
            <a:noFill/>
          </a:ln>
        </p:spPr>
      </p:pic>
      <p:sp>
        <p:nvSpPr>
          <p:cNvPr id="2" name="hlSlideMaster.Diapositive de titreHeader" descr=".">
            <a:extLst>
              <a:ext uri="{FF2B5EF4-FFF2-40B4-BE49-F238E27FC236}">
                <a16:creationId xmlns:a16="http://schemas.microsoft.com/office/drawing/2014/main" id="{3F5709BE-2107-4F73-AF34-2B49C2D5BED6}"/>
              </a:ext>
            </a:extLst>
          </p:cNvPr>
          <p:cNvSpPr txBox="1"/>
          <p:nvPr userDrawn="1"/>
        </p:nvSpPr>
        <p:spPr>
          <a:xfrm>
            <a:off x="0" y="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
        <p:nvSpPr>
          <p:cNvPr id="3" name="flSlideMaster.Diapositive de titreFooter" descr=".">
            <a:extLst>
              <a:ext uri="{FF2B5EF4-FFF2-40B4-BE49-F238E27FC236}">
                <a16:creationId xmlns:a16="http://schemas.microsoft.com/office/drawing/2014/main" id="{4B219294-1AE2-4B89-A65B-8C63B88A8BEF}"/>
              </a:ext>
            </a:extLst>
          </p:cNvPr>
          <p:cNvSpPr txBox="1"/>
          <p:nvPr userDrawn="1"/>
        </p:nvSpPr>
        <p:spPr>
          <a:xfrm>
            <a:off x="0" y="653796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26">
          <p15:clr>
            <a:srgbClr val="FBAE40"/>
          </p15:clr>
        </p15:guide>
        <p15:guide id="4" orient="horz" pos="123">
          <p15:clr>
            <a:srgbClr val="FBAE40"/>
          </p15:clr>
        </p15:guide>
        <p15:guide id="5" orient="horz" pos="3117">
          <p15:clr>
            <a:srgbClr val="FBAE40"/>
          </p15:clr>
        </p15:guide>
        <p15:guide id="6" pos="83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re et contenu">
  <p:cSld name="Titre et contenu">
    <p:spTree>
      <p:nvGrpSpPr>
        <p:cNvPr id="1" name="Shape 24"/>
        <p:cNvGrpSpPr/>
        <p:nvPr/>
      </p:nvGrpSpPr>
      <p:grpSpPr>
        <a:xfrm>
          <a:off x="0" y="0"/>
          <a:ext cx="0" cy="0"/>
          <a:chOff x="0" y="0"/>
          <a:chExt cx="0" cy="0"/>
        </a:xfrm>
      </p:grpSpPr>
      <p:sp>
        <p:nvSpPr>
          <p:cNvPr id="25" name="Google Shape;25;p42"/>
          <p:cNvSpPr txBox="1">
            <a:spLocks noGrp="1"/>
          </p:cNvSpPr>
          <p:nvPr>
            <p:ph type="body" idx="1"/>
          </p:nvPr>
        </p:nvSpPr>
        <p:spPr>
          <a:xfrm>
            <a:off x="1206501" y="2084917"/>
            <a:ext cx="10301817" cy="4515696"/>
          </a:xfrm>
          <a:prstGeom prst="rect">
            <a:avLst/>
          </a:prstGeom>
          <a:noFill/>
          <a:ln>
            <a:noFill/>
          </a:ln>
        </p:spPr>
        <p:txBody>
          <a:bodyPr spcFirstLastPara="1" wrap="square" lIns="180000" tIns="45700" rIns="91425" bIns="45700" anchor="t" anchorCtr="0">
            <a:normAutofit/>
          </a:bodyPr>
          <a:lstStyle>
            <a:lvl1pPr marL="457200" lvl="0" indent="-331470" algn="l">
              <a:lnSpc>
                <a:spcPct val="90000"/>
              </a:lnSpc>
              <a:spcBef>
                <a:spcPts val="1000"/>
              </a:spcBef>
              <a:spcAft>
                <a:spcPts val="0"/>
              </a:spcAft>
              <a:buSzPts val="1620"/>
              <a:buChar char="▪"/>
              <a:defRPr/>
            </a:lvl1pPr>
            <a:lvl2pPr marL="914400" lvl="1" indent="-342900" algn="l">
              <a:lnSpc>
                <a:spcPct val="90000"/>
              </a:lnSpc>
              <a:spcBef>
                <a:spcPts val="500"/>
              </a:spcBef>
              <a:spcAft>
                <a:spcPts val="0"/>
              </a:spcAft>
              <a:buSzPts val="1800"/>
              <a:buChar char="•"/>
              <a:defRPr/>
            </a:lvl2pPr>
            <a:lvl3pPr marL="1371600" lvl="2" indent="-331469" algn="l">
              <a:lnSpc>
                <a:spcPct val="90000"/>
              </a:lnSpc>
              <a:spcBef>
                <a:spcPts val="500"/>
              </a:spcBef>
              <a:spcAft>
                <a:spcPts val="0"/>
              </a:spcAft>
              <a:buClr>
                <a:schemeClr val="dk1"/>
              </a:buClr>
              <a:buSzPts val="162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42"/>
          <p:cNvSpPr txBox="1">
            <a:spLocks noGrp="1"/>
          </p:cNvSpPr>
          <p:nvPr>
            <p:ph type="title"/>
          </p:nvPr>
        </p:nvSpPr>
        <p:spPr>
          <a:xfrm>
            <a:off x="1206501" y="174710"/>
            <a:ext cx="4889500" cy="1430337"/>
          </a:xfrm>
          <a:prstGeom prst="rect">
            <a:avLst/>
          </a:prstGeom>
          <a:noFill/>
          <a:ln>
            <a:noFill/>
          </a:ln>
        </p:spPr>
        <p:txBody>
          <a:bodyPr spcFirstLastPara="1" wrap="square" lIns="180000" tIns="0" rIns="72000" bIns="4680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2"/>
          <p:cNvSpPr txBox="1">
            <a:spLocks noGrp="1"/>
          </p:cNvSpPr>
          <p:nvPr>
            <p:ph type="dt" idx="10"/>
          </p:nvPr>
        </p:nvSpPr>
        <p:spPr>
          <a:xfrm rot="-5400000">
            <a:off x="-1628551" y="3704603"/>
            <a:ext cx="4454736" cy="121536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8" name="Google Shape;28;p42"/>
          <p:cNvSpPr txBox="1">
            <a:spLocks noGrp="1"/>
          </p:cNvSpPr>
          <p:nvPr>
            <p:ph type="ftr" idx="11"/>
          </p:nvPr>
        </p:nvSpPr>
        <p:spPr>
          <a:xfrm rot="-5400000">
            <a:off x="9487985" y="2498752"/>
            <a:ext cx="4724347" cy="68368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2"/>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lvl1pPr marL="0" marR="0" lvl="0"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fr-CH"/>
              <a:t>‹Nr.›</a:t>
            </a:fld>
            <a:endParaRPr/>
          </a:p>
        </p:txBody>
      </p:sp>
      <p:sp>
        <p:nvSpPr>
          <p:cNvPr id="2" name="hlSlideMaster.Titre et contenuHeader" descr=".">
            <a:extLst>
              <a:ext uri="{FF2B5EF4-FFF2-40B4-BE49-F238E27FC236}">
                <a16:creationId xmlns:a16="http://schemas.microsoft.com/office/drawing/2014/main" id="{1E03F362-4031-4F1D-91FF-8170E34C0587}"/>
              </a:ext>
            </a:extLst>
          </p:cNvPr>
          <p:cNvSpPr txBox="1"/>
          <p:nvPr userDrawn="1"/>
        </p:nvSpPr>
        <p:spPr>
          <a:xfrm>
            <a:off x="0" y="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
        <p:nvSpPr>
          <p:cNvPr id="3" name="flSlideMaster.Titre et contenuFooter" descr=".">
            <a:extLst>
              <a:ext uri="{FF2B5EF4-FFF2-40B4-BE49-F238E27FC236}">
                <a16:creationId xmlns:a16="http://schemas.microsoft.com/office/drawing/2014/main" id="{7DFCA36A-795E-4CBB-A938-EF85DBEEADBA}"/>
              </a:ext>
            </a:extLst>
          </p:cNvPr>
          <p:cNvSpPr txBox="1"/>
          <p:nvPr userDrawn="1"/>
        </p:nvSpPr>
        <p:spPr>
          <a:xfrm>
            <a:off x="0" y="653796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1_Diapositive de titre">
  <p:cSld name="1_Diapositive de titre">
    <p:spTree>
      <p:nvGrpSpPr>
        <p:cNvPr id="1" name="Shape 43"/>
        <p:cNvGrpSpPr/>
        <p:nvPr/>
      </p:nvGrpSpPr>
      <p:grpSpPr>
        <a:xfrm>
          <a:off x="0" y="0"/>
          <a:ext cx="0" cy="0"/>
          <a:chOff x="0" y="0"/>
          <a:chExt cx="0" cy="0"/>
        </a:xfrm>
      </p:grpSpPr>
      <p:sp>
        <p:nvSpPr>
          <p:cNvPr id="44" name="Google Shape;44;p49"/>
          <p:cNvSpPr>
            <a:spLocks noGrp="1"/>
          </p:cNvSpPr>
          <p:nvPr>
            <p:ph type="pic" idx="2"/>
          </p:nvPr>
        </p:nvSpPr>
        <p:spPr>
          <a:xfrm>
            <a:off x="1775885" y="613251"/>
            <a:ext cx="10416116" cy="6244749"/>
          </a:xfrm>
          <a:prstGeom prst="rect">
            <a:avLst/>
          </a:prstGeom>
          <a:noFill/>
          <a:ln>
            <a:noFill/>
          </a:ln>
        </p:spPr>
        <p:txBody>
          <a:bodyPr spcFirstLastPara="1" wrap="square" lIns="180000" tIns="45700" rIns="91425" bIns="45700" anchor="t" anchorCtr="0">
            <a:normAutofit/>
          </a:bodyPr>
          <a:lstStyle>
            <a:lvl1pPr marR="0" lvl="0" algn="l" rtl="0">
              <a:lnSpc>
                <a:spcPct val="90000"/>
              </a:lnSpc>
              <a:spcBef>
                <a:spcPts val="1000"/>
              </a:spcBef>
              <a:spcAft>
                <a:spcPts val="0"/>
              </a:spcAft>
              <a:buClr>
                <a:schemeClr val="accent1"/>
              </a:buClr>
              <a:buSzPts val="2160"/>
              <a:buFont typeface="Noto Sans Symbols"/>
              <a:buChar char="▪"/>
              <a:defRPr sz="24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accent1"/>
              </a:buClr>
              <a:buSzPts val="2133"/>
              <a:buFont typeface="Arial"/>
              <a:buChar char="•"/>
              <a:defRPr sz="2133"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1800"/>
              <a:buFont typeface="Noto Sans Symbols"/>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5" name="Google Shape;45;p49"/>
          <p:cNvSpPr txBox="1">
            <a:spLocks noGrp="1"/>
          </p:cNvSpPr>
          <p:nvPr>
            <p:ph type="ctrTitle"/>
          </p:nvPr>
        </p:nvSpPr>
        <p:spPr>
          <a:xfrm>
            <a:off x="8540752" y="1048714"/>
            <a:ext cx="3651249" cy="3117849"/>
          </a:xfrm>
          <a:prstGeom prst="rect">
            <a:avLst/>
          </a:prstGeom>
          <a:solidFill>
            <a:schemeClr val="accent1"/>
          </a:solidFill>
          <a:ln>
            <a:noFill/>
          </a:ln>
        </p:spPr>
        <p:txBody>
          <a:bodyPr spcFirstLastPara="1" wrap="square" lIns="216000" tIns="0" rIns="72000" bIns="46800" anchor="ctr" anchorCtr="0">
            <a:normAutofit/>
          </a:bodyPr>
          <a:lstStyle>
            <a:lvl1pPr lvl="0" algn="l">
              <a:lnSpc>
                <a:spcPct val="90000"/>
              </a:lnSpc>
              <a:spcBef>
                <a:spcPts val="0"/>
              </a:spcBef>
              <a:spcAft>
                <a:spcPts val="0"/>
              </a:spcAft>
              <a:buClr>
                <a:schemeClr val="lt1"/>
              </a:buClr>
              <a:buSzPts val="4800"/>
              <a:buFont typeface="Libre Franklin"/>
              <a:buNone/>
              <a:defRPr sz="4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49"/>
          <p:cNvSpPr txBox="1">
            <a:spLocks noGrp="1"/>
          </p:cNvSpPr>
          <p:nvPr>
            <p:ph type="subTitle" idx="1"/>
          </p:nvPr>
        </p:nvSpPr>
        <p:spPr>
          <a:xfrm>
            <a:off x="6102351" y="4166563"/>
            <a:ext cx="2438400" cy="2091267"/>
          </a:xfrm>
          <a:prstGeom prst="rect">
            <a:avLst/>
          </a:prstGeom>
          <a:solidFill>
            <a:schemeClr val="dk1"/>
          </a:solidFill>
          <a:ln>
            <a:noFill/>
          </a:ln>
        </p:spPr>
        <p:txBody>
          <a:bodyPr spcFirstLastPara="1" wrap="square" lIns="90000" tIns="45700" rIns="91425" bIns="45700" anchor="ctr" anchorCtr="0">
            <a:normAutofit/>
          </a:bodyPr>
          <a:lstStyle>
            <a:lvl1pPr lvl="0" algn="ctr">
              <a:lnSpc>
                <a:spcPct val="90000"/>
              </a:lnSpc>
              <a:spcBef>
                <a:spcPts val="1000"/>
              </a:spcBef>
              <a:spcAft>
                <a:spcPts val="0"/>
              </a:spcAft>
              <a:buSzPts val="1440"/>
              <a:buNone/>
              <a:defRPr sz="16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Clr>
                <a:schemeClr val="dk1"/>
              </a:buClr>
              <a:buSzPts val="162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47" name="Google Shape;47;p49"/>
          <p:cNvPicPr preferRelativeResize="0"/>
          <p:nvPr/>
        </p:nvPicPr>
        <p:blipFill rotWithShape="1">
          <a:blip r:embed="rId2">
            <a:alphaModFix/>
          </a:blip>
          <a:srcRect/>
          <a:stretch/>
        </p:blipFill>
        <p:spPr>
          <a:xfrm>
            <a:off x="110197" y="107045"/>
            <a:ext cx="1567068" cy="678207"/>
          </a:xfrm>
          <a:prstGeom prst="rect">
            <a:avLst/>
          </a:prstGeom>
          <a:noFill/>
          <a:ln>
            <a:noFill/>
          </a:ln>
        </p:spPr>
      </p:pic>
      <p:sp>
        <p:nvSpPr>
          <p:cNvPr id="48" name="Google Shape;48;p49"/>
          <p:cNvSpPr txBox="1">
            <a:spLocks noGrp="1"/>
          </p:cNvSpPr>
          <p:nvPr>
            <p:ph type="body" idx="3"/>
          </p:nvPr>
        </p:nvSpPr>
        <p:spPr>
          <a:xfrm>
            <a:off x="8534400" y="6244168"/>
            <a:ext cx="2438400" cy="613833"/>
          </a:xfrm>
          <a:prstGeom prst="rect">
            <a:avLst/>
          </a:prstGeom>
          <a:solidFill>
            <a:schemeClr val="lt1"/>
          </a:solidFill>
          <a:ln>
            <a:noFill/>
          </a:ln>
        </p:spPr>
        <p:txBody>
          <a:bodyPr spcFirstLastPara="1" wrap="square" lIns="90000" tIns="45700" rIns="91425" bIns="45700" anchor="ctr" anchorCtr="0">
            <a:noAutofit/>
          </a:bodyPr>
          <a:lstStyle>
            <a:lvl1pPr marL="457200" lvl="0" indent="-228600" algn="ctr">
              <a:lnSpc>
                <a:spcPct val="90000"/>
              </a:lnSpc>
              <a:spcBef>
                <a:spcPts val="1000"/>
              </a:spcBef>
              <a:spcAft>
                <a:spcPts val="0"/>
              </a:spcAft>
              <a:buSzPts val="1320"/>
              <a:buNone/>
              <a:defRPr sz="1467"/>
            </a:lvl1pPr>
            <a:lvl2pPr marL="914400" lvl="1" indent="-342900" algn="l">
              <a:lnSpc>
                <a:spcPct val="90000"/>
              </a:lnSpc>
              <a:spcBef>
                <a:spcPts val="500"/>
              </a:spcBef>
              <a:spcAft>
                <a:spcPts val="0"/>
              </a:spcAft>
              <a:buSzPts val="1800"/>
              <a:buChar char="•"/>
              <a:defRPr/>
            </a:lvl2pPr>
            <a:lvl3pPr marL="1371600" lvl="2" indent="-331469" algn="l">
              <a:lnSpc>
                <a:spcPct val="90000"/>
              </a:lnSpc>
              <a:spcBef>
                <a:spcPts val="500"/>
              </a:spcBef>
              <a:spcAft>
                <a:spcPts val="0"/>
              </a:spcAft>
              <a:buClr>
                <a:schemeClr val="dk1"/>
              </a:buClr>
              <a:buSzPts val="162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9" name="Google Shape;49;p49"/>
          <p:cNvPicPr preferRelativeResize="0"/>
          <p:nvPr/>
        </p:nvPicPr>
        <p:blipFill rotWithShape="1">
          <a:blip r:embed="rId3">
            <a:alphaModFix/>
          </a:blip>
          <a:srcRect/>
          <a:stretch/>
        </p:blipFill>
        <p:spPr>
          <a:xfrm>
            <a:off x="174675" y="6390510"/>
            <a:ext cx="770371" cy="321145"/>
          </a:xfrm>
          <a:prstGeom prst="rect">
            <a:avLst/>
          </a:prstGeom>
          <a:noFill/>
          <a:ln>
            <a:noFill/>
          </a:ln>
        </p:spPr>
      </p:pic>
      <p:sp>
        <p:nvSpPr>
          <p:cNvPr id="2" name="hlSlideMaster.1_Diapositive de titreHeader" descr=".">
            <a:extLst>
              <a:ext uri="{FF2B5EF4-FFF2-40B4-BE49-F238E27FC236}">
                <a16:creationId xmlns:a16="http://schemas.microsoft.com/office/drawing/2014/main" id="{2A80964E-047E-4DEF-A1E2-36000280BB5D}"/>
              </a:ext>
            </a:extLst>
          </p:cNvPr>
          <p:cNvSpPr txBox="1"/>
          <p:nvPr userDrawn="1"/>
        </p:nvSpPr>
        <p:spPr>
          <a:xfrm>
            <a:off x="0" y="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
        <p:nvSpPr>
          <p:cNvPr id="3" name="flSlideMaster.1_Diapositive de titreFooter" descr=".">
            <a:extLst>
              <a:ext uri="{FF2B5EF4-FFF2-40B4-BE49-F238E27FC236}">
                <a16:creationId xmlns:a16="http://schemas.microsoft.com/office/drawing/2014/main" id="{1CED6516-78AB-4A0E-BF08-05696DBDFC31}"/>
              </a:ext>
            </a:extLst>
          </p:cNvPr>
          <p:cNvSpPr txBox="1"/>
          <p:nvPr userDrawn="1"/>
        </p:nvSpPr>
        <p:spPr>
          <a:xfrm>
            <a:off x="0" y="653796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26">
          <p15:clr>
            <a:srgbClr val="FBAE40"/>
          </p15:clr>
        </p15:guide>
        <p15:guide id="4" orient="horz" pos="123">
          <p15:clr>
            <a:srgbClr val="FBAE40"/>
          </p15:clr>
        </p15:guide>
        <p15:guide id="5" orient="horz" pos="3117">
          <p15:clr>
            <a:srgbClr val="FBAE40"/>
          </p15:clr>
        </p15:guide>
        <p15:guide id="6" pos="83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re de section">
  <p:cSld name="Titre de section">
    <p:spTree>
      <p:nvGrpSpPr>
        <p:cNvPr id="1" name="Shape 50"/>
        <p:cNvGrpSpPr/>
        <p:nvPr/>
      </p:nvGrpSpPr>
      <p:grpSpPr>
        <a:xfrm>
          <a:off x="0" y="0"/>
          <a:ext cx="0" cy="0"/>
          <a:chOff x="0" y="0"/>
          <a:chExt cx="0" cy="0"/>
        </a:xfrm>
      </p:grpSpPr>
      <p:sp>
        <p:nvSpPr>
          <p:cNvPr id="51" name="Google Shape;51;p50"/>
          <p:cNvSpPr/>
          <p:nvPr/>
        </p:nvSpPr>
        <p:spPr>
          <a:xfrm>
            <a:off x="6096000" y="0"/>
            <a:ext cx="6096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52" name="Google Shape;52;p50"/>
          <p:cNvSpPr txBox="1">
            <a:spLocks noGrp="1"/>
          </p:cNvSpPr>
          <p:nvPr>
            <p:ph type="title"/>
          </p:nvPr>
        </p:nvSpPr>
        <p:spPr>
          <a:xfrm>
            <a:off x="6096000" y="1037168"/>
            <a:ext cx="5411893" cy="2391833"/>
          </a:xfrm>
          <a:prstGeom prst="rect">
            <a:avLst/>
          </a:prstGeom>
          <a:noFill/>
          <a:ln>
            <a:noFill/>
          </a:ln>
        </p:spPr>
        <p:txBody>
          <a:bodyPr spcFirstLastPara="1" wrap="square" lIns="180000" tIns="0" rIns="72000" bIns="46800" anchor="ctr" anchorCtr="0">
            <a:normAutofit/>
          </a:bodyPr>
          <a:lstStyle>
            <a:lvl1pPr lvl="0" algn="l">
              <a:lnSpc>
                <a:spcPct val="90000"/>
              </a:lnSpc>
              <a:spcBef>
                <a:spcPts val="0"/>
              </a:spcBef>
              <a:spcAft>
                <a:spcPts val="0"/>
              </a:spcAft>
              <a:buClr>
                <a:schemeClr val="lt1"/>
              </a:buClr>
              <a:buSzPts val="4267"/>
              <a:buFont typeface="Libre Franklin"/>
              <a:buNone/>
              <a:defRPr sz="4267">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50"/>
          <p:cNvSpPr txBox="1">
            <a:spLocks noGrp="1"/>
          </p:cNvSpPr>
          <p:nvPr>
            <p:ph type="body" idx="1"/>
          </p:nvPr>
        </p:nvSpPr>
        <p:spPr>
          <a:xfrm>
            <a:off x="6096000" y="3429000"/>
            <a:ext cx="5411893" cy="2875344"/>
          </a:xfrm>
          <a:prstGeom prst="rect">
            <a:avLst/>
          </a:prstGeom>
          <a:noFill/>
          <a:ln>
            <a:noFill/>
          </a:ln>
        </p:spPr>
        <p:txBody>
          <a:bodyPr spcFirstLastPara="1" wrap="square" lIns="180000" tIns="45700" rIns="91425" bIns="45700" anchor="t" anchorCtr="0">
            <a:normAutofit/>
          </a:bodyPr>
          <a:lstStyle>
            <a:lvl1pPr marL="457200" lvl="0" indent="-228600" algn="l">
              <a:lnSpc>
                <a:spcPct val="90000"/>
              </a:lnSpc>
              <a:spcBef>
                <a:spcPts val="1000"/>
              </a:spcBef>
              <a:spcAft>
                <a:spcPts val="0"/>
              </a:spcAft>
              <a:buSzPts val="2160"/>
              <a:buNone/>
              <a:defRPr sz="2400">
                <a:solidFill>
                  <a:schemeClr val="lt1"/>
                </a:solidFill>
              </a:defRPr>
            </a:lvl1pPr>
            <a:lvl2pPr marL="914400" lvl="1" indent="-228600" algn="l">
              <a:lnSpc>
                <a:spcPct val="90000"/>
              </a:lnSpc>
              <a:spcBef>
                <a:spcPts val="500"/>
              </a:spcBef>
              <a:spcAft>
                <a:spcPts val="0"/>
              </a:spcAft>
              <a:buSzPts val="2000"/>
              <a:buNone/>
              <a:defRPr sz="2000">
                <a:solidFill>
                  <a:srgbClr val="918F8F"/>
                </a:solidFill>
              </a:defRPr>
            </a:lvl2pPr>
            <a:lvl3pPr marL="1371600" lvl="2" indent="-228600" algn="l">
              <a:lnSpc>
                <a:spcPct val="90000"/>
              </a:lnSpc>
              <a:spcBef>
                <a:spcPts val="500"/>
              </a:spcBef>
              <a:spcAft>
                <a:spcPts val="0"/>
              </a:spcAft>
              <a:buClr>
                <a:srgbClr val="918F8F"/>
              </a:buClr>
              <a:buSzPts val="1620"/>
              <a:buNone/>
              <a:defRPr sz="1800">
                <a:solidFill>
                  <a:srgbClr val="918F8F"/>
                </a:solidFill>
              </a:defRPr>
            </a:lvl3pPr>
            <a:lvl4pPr marL="1828800" lvl="3" indent="-228600" algn="l">
              <a:lnSpc>
                <a:spcPct val="90000"/>
              </a:lnSpc>
              <a:spcBef>
                <a:spcPts val="500"/>
              </a:spcBef>
              <a:spcAft>
                <a:spcPts val="0"/>
              </a:spcAft>
              <a:buClr>
                <a:srgbClr val="918F8F"/>
              </a:buClr>
              <a:buSzPts val="1600"/>
              <a:buNone/>
              <a:defRPr sz="1600">
                <a:solidFill>
                  <a:srgbClr val="918F8F"/>
                </a:solidFill>
              </a:defRPr>
            </a:lvl4pPr>
            <a:lvl5pPr marL="2286000" lvl="4" indent="-228600" algn="l">
              <a:lnSpc>
                <a:spcPct val="90000"/>
              </a:lnSpc>
              <a:spcBef>
                <a:spcPts val="500"/>
              </a:spcBef>
              <a:spcAft>
                <a:spcPts val="0"/>
              </a:spcAft>
              <a:buClr>
                <a:srgbClr val="918F8F"/>
              </a:buClr>
              <a:buSzPts val="1600"/>
              <a:buNone/>
              <a:defRPr sz="1600">
                <a:solidFill>
                  <a:srgbClr val="918F8F"/>
                </a:solidFill>
              </a:defRPr>
            </a:lvl5pPr>
            <a:lvl6pPr marL="2743200" lvl="5" indent="-228600" algn="l">
              <a:lnSpc>
                <a:spcPct val="90000"/>
              </a:lnSpc>
              <a:spcBef>
                <a:spcPts val="500"/>
              </a:spcBef>
              <a:spcAft>
                <a:spcPts val="0"/>
              </a:spcAft>
              <a:buClr>
                <a:srgbClr val="918F8F"/>
              </a:buClr>
              <a:buSzPts val="1600"/>
              <a:buNone/>
              <a:defRPr sz="1600">
                <a:solidFill>
                  <a:srgbClr val="918F8F"/>
                </a:solidFill>
              </a:defRPr>
            </a:lvl6pPr>
            <a:lvl7pPr marL="3200400" lvl="6" indent="-228600" algn="l">
              <a:lnSpc>
                <a:spcPct val="90000"/>
              </a:lnSpc>
              <a:spcBef>
                <a:spcPts val="500"/>
              </a:spcBef>
              <a:spcAft>
                <a:spcPts val="0"/>
              </a:spcAft>
              <a:buClr>
                <a:srgbClr val="918F8F"/>
              </a:buClr>
              <a:buSzPts val="1600"/>
              <a:buNone/>
              <a:defRPr sz="1600">
                <a:solidFill>
                  <a:srgbClr val="918F8F"/>
                </a:solidFill>
              </a:defRPr>
            </a:lvl7pPr>
            <a:lvl8pPr marL="3657600" lvl="7" indent="-228600" algn="l">
              <a:lnSpc>
                <a:spcPct val="90000"/>
              </a:lnSpc>
              <a:spcBef>
                <a:spcPts val="500"/>
              </a:spcBef>
              <a:spcAft>
                <a:spcPts val="0"/>
              </a:spcAft>
              <a:buClr>
                <a:srgbClr val="918F8F"/>
              </a:buClr>
              <a:buSzPts val="1600"/>
              <a:buNone/>
              <a:defRPr sz="1600">
                <a:solidFill>
                  <a:srgbClr val="918F8F"/>
                </a:solidFill>
              </a:defRPr>
            </a:lvl8pPr>
            <a:lvl9pPr marL="4114800" lvl="8" indent="-228600" algn="l">
              <a:lnSpc>
                <a:spcPct val="90000"/>
              </a:lnSpc>
              <a:spcBef>
                <a:spcPts val="500"/>
              </a:spcBef>
              <a:spcAft>
                <a:spcPts val="0"/>
              </a:spcAft>
              <a:buClr>
                <a:srgbClr val="918F8F"/>
              </a:buClr>
              <a:buSzPts val="1600"/>
              <a:buNone/>
              <a:defRPr sz="1600">
                <a:solidFill>
                  <a:srgbClr val="918F8F"/>
                </a:solidFill>
              </a:defRPr>
            </a:lvl9pPr>
          </a:lstStyle>
          <a:p>
            <a:endParaRPr/>
          </a:p>
        </p:txBody>
      </p:sp>
      <p:sp>
        <p:nvSpPr>
          <p:cNvPr id="54" name="Google Shape;54;p50"/>
          <p:cNvSpPr>
            <a:spLocks noGrp="1"/>
          </p:cNvSpPr>
          <p:nvPr>
            <p:ph type="pic" idx="2"/>
          </p:nvPr>
        </p:nvSpPr>
        <p:spPr>
          <a:xfrm>
            <a:off x="1206501" y="0"/>
            <a:ext cx="4889500" cy="6858000"/>
          </a:xfrm>
          <a:prstGeom prst="rect">
            <a:avLst/>
          </a:prstGeom>
          <a:noFill/>
          <a:ln>
            <a:noFill/>
          </a:ln>
        </p:spPr>
        <p:txBody>
          <a:bodyPr spcFirstLastPara="1" wrap="square" lIns="180000" tIns="45700" rIns="91425" bIns="45700" anchor="t" anchorCtr="0">
            <a:normAutofit/>
          </a:bodyPr>
          <a:lstStyle>
            <a:lvl1pPr marR="0" lvl="0" algn="l" rtl="0">
              <a:lnSpc>
                <a:spcPct val="90000"/>
              </a:lnSpc>
              <a:spcBef>
                <a:spcPts val="1000"/>
              </a:spcBef>
              <a:spcAft>
                <a:spcPts val="0"/>
              </a:spcAft>
              <a:buClr>
                <a:schemeClr val="accent1"/>
              </a:buClr>
              <a:buSzPts val="2160"/>
              <a:buFont typeface="Noto Sans Symbols"/>
              <a:buChar char="▪"/>
              <a:defRPr sz="24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accent1"/>
              </a:buClr>
              <a:buSzPts val="2133"/>
              <a:buFont typeface="Arial"/>
              <a:buChar char="•"/>
              <a:defRPr sz="2133"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1800"/>
              <a:buFont typeface="Noto Sans Symbols"/>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5" name="Google Shape;55;p50"/>
          <p:cNvSpPr txBox="1">
            <a:spLocks noGrp="1"/>
          </p:cNvSpPr>
          <p:nvPr>
            <p:ph type="dt" idx="10"/>
          </p:nvPr>
        </p:nvSpPr>
        <p:spPr>
          <a:xfrm rot="-5400000">
            <a:off x="-1628551" y="3704603"/>
            <a:ext cx="4454736" cy="121536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6" name="Google Shape;56;p50"/>
          <p:cNvSpPr txBox="1">
            <a:spLocks noGrp="1"/>
          </p:cNvSpPr>
          <p:nvPr>
            <p:ph type="ftr" idx="11"/>
          </p:nvPr>
        </p:nvSpPr>
        <p:spPr>
          <a:xfrm rot="-5400000">
            <a:off x="9487985" y="2498752"/>
            <a:ext cx="4724347" cy="68368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50"/>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lvl1pPr marL="0" marR="0" lvl="0" indent="0" algn="ctr">
              <a:lnSpc>
                <a:spcPct val="100000"/>
              </a:lnSpc>
              <a:spcBef>
                <a:spcPts val="0"/>
              </a:spcBef>
              <a:spcAft>
                <a:spcPts val="0"/>
              </a:spcAft>
              <a:buClr>
                <a:srgbClr val="000000"/>
              </a:buClr>
              <a:buSzPts val="933"/>
              <a:buFont typeface="Arial"/>
              <a:buNone/>
              <a:defRPr sz="933" b="1" i="0" u="none" strike="noStrike" cap="none">
                <a:solidFill>
                  <a:schemeClr val="lt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933"/>
              <a:buFont typeface="Arial"/>
              <a:buNone/>
              <a:defRPr sz="933" b="1" i="0" u="none" strike="noStrike" cap="none">
                <a:solidFill>
                  <a:schemeClr val="lt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933"/>
              <a:buFont typeface="Arial"/>
              <a:buNone/>
              <a:defRPr sz="933" b="1" i="0" u="none" strike="noStrike" cap="none">
                <a:solidFill>
                  <a:schemeClr val="lt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933"/>
              <a:buFont typeface="Arial"/>
              <a:buNone/>
              <a:defRPr sz="933" b="1" i="0" u="none" strike="noStrike" cap="none">
                <a:solidFill>
                  <a:schemeClr val="lt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933"/>
              <a:buFont typeface="Arial"/>
              <a:buNone/>
              <a:defRPr sz="933" b="1" i="0" u="none" strike="noStrike" cap="none">
                <a:solidFill>
                  <a:schemeClr val="lt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933"/>
              <a:buFont typeface="Arial"/>
              <a:buNone/>
              <a:defRPr sz="933" b="1" i="0" u="none" strike="noStrike" cap="none">
                <a:solidFill>
                  <a:schemeClr val="lt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933"/>
              <a:buFont typeface="Arial"/>
              <a:buNone/>
              <a:defRPr sz="933" b="1" i="0" u="none" strike="noStrike" cap="none">
                <a:solidFill>
                  <a:schemeClr val="lt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933"/>
              <a:buFont typeface="Arial"/>
              <a:buNone/>
              <a:defRPr sz="933" b="1" i="0" u="none" strike="noStrike" cap="none">
                <a:solidFill>
                  <a:schemeClr val="lt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933"/>
              <a:buFont typeface="Arial"/>
              <a:buNone/>
              <a:defRPr sz="933" b="1" i="0" u="none" strike="noStrike" cap="none">
                <a:solidFill>
                  <a:schemeClr val="lt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fr-CH"/>
              <a:t>‹Nr.›</a:t>
            </a:fld>
            <a:endParaRPr/>
          </a:p>
        </p:txBody>
      </p:sp>
      <p:sp>
        <p:nvSpPr>
          <p:cNvPr id="2" name="hlSlideMaster.Titre de sectionHeader" descr=".">
            <a:extLst>
              <a:ext uri="{FF2B5EF4-FFF2-40B4-BE49-F238E27FC236}">
                <a16:creationId xmlns:a16="http://schemas.microsoft.com/office/drawing/2014/main" id="{4BDC503F-B147-4E7C-9E8D-7B7DC55EEBAE}"/>
              </a:ext>
            </a:extLst>
          </p:cNvPr>
          <p:cNvSpPr txBox="1"/>
          <p:nvPr userDrawn="1"/>
        </p:nvSpPr>
        <p:spPr>
          <a:xfrm>
            <a:off x="0" y="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
        <p:nvSpPr>
          <p:cNvPr id="3" name="flSlideMaster.Titre de sectionFooter" descr=".">
            <a:extLst>
              <a:ext uri="{FF2B5EF4-FFF2-40B4-BE49-F238E27FC236}">
                <a16:creationId xmlns:a16="http://schemas.microsoft.com/office/drawing/2014/main" id="{F6E7DB05-BC11-400E-915E-5D40A17638EB}"/>
              </a:ext>
            </a:extLst>
          </p:cNvPr>
          <p:cNvSpPr txBox="1"/>
          <p:nvPr userDrawn="1"/>
        </p:nvSpPr>
        <p:spPr>
          <a:xfrm>
            <a:off x="0" y="653796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Titre et contenu">
  <p:cSld name="2_Titre et contenu">
    <p:spTree>
      <p:nvGrpSpPr>
        <p:cNvPr id="1" name="Shape 66"/>
        <p:cNvGrpSpPr/>
        <p:nvPr/>
      </p:nvGrpSpPr>
      <p:grpSpPr>
        <a:xfrm>
          <a:off x="0" y="0"/>
          <a:ext cx="0" cy="0"/>
          <a:chOff x="0" y="0"/>
          <a:chExt cx="0" cy="0"/>
        </a:xfrm>
      </p:grpSpPr>
      <p:sp>
        <p:nvSpPr>
          <p:cNvPr id="67" name="Google Shape;67;p54"/>
          <p:cNvSpPr>
            <a:spLocks noGrp="1"/>
          </p:cNvSpPr>
          <p:nvPr>
            <p:ph type="pic" idx="2"/>
          </p:nvPr>
        </p:nvSpPr>
        <p:spPr>
          <a:xfrm>
            <a:off x="1206500" y="0"/>
            <a:ext cx="4193117" cy="6858000"/>
          </a:xfrm>
          <a:prstGeom prst="rect">
            <a:avLst/>
          </a:prstGeom>
          <a:noFill/>
          <a:ln>
            <a:noFill/>
          </a:ln>
        </p:spPr>
        <p:txBody>
          <a:bodyPr spcFirstLastPara="1" wrap="square" lIns="180000" tIns="45700" rIns="91425" bIns="45700" anchor="t" anchorCtr="0">
            <a:normAutofit/>
          </a:bodyPr>
          <a:lstStyle>
            <a:lvl1pPr marR="0" lvl="0" algn="l" rtl="0">
              <a:lnSpc>
                <a:spcPct val="90000"/>
              </a:lnSpc>
              <a:spcBef>
                <a:spcPts val="1000"/>
              </a:spcBef>
              <a:spcAft>
                <a:spcPts val="0"/>
              </a:spcAft>
              <a:buClr>
                <a:schemeClr val="accent1"/>
              </a:buClr>
              <a:buSzPts val="2160"/>
              <a:buFont typeface="Noto Sans Symbols"/>
              <a:buChar char="▪"/>
              <a:defRPr sz="24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accent1"/>
              </a:buClr>
              <a:buSzPts val="2133"/>
              <a:buFont typeface="Arial"/>
              <a:buChar char="•"/>
              <a:defRPr sz="2133"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1800"/>
              <a:buFont typeface="Noto Sans Symbols"/>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8" name="Google Shape;68;p54"/>
          <p:cNvSpPr txBox="1">
            <a:spLocks noGrp="1"/>
          </p:cNvSpPr>
          <p:nvPr>
            <p:ph type="body" idx="1"/>
          </p:nvPr>
        </p:nvSpPr>
        <p:spPr>
          <a:xfrm>
            <a:off x="5399194" y="2084917"/>
            <a:ext cx="6108700" cy="4515696"/>
          </a:xfrm>
          <a:prstGeom prst="rect">
            <a:avLst/>
          </a:prstGeom>
          <a:noFill/>
          <a:ln>
            <a:noFill/>
          </a:ln>
        </p:spPr>
        <p:txBody>
          <a:bodyPr spcFirstLastPara="1" wrap="square" lIns="180000" tIns="45700" rIns="91425" bIns="45700" anchor="t" anchorCtr="0">
            <a:normAutofit/>
          </a:bodyPr>
          <a:lstStyle>
            <a:lvl1pPr marL="457200" lvl="0" indent="-331470" algn="l">
              <a:lnSpc>
                <a:spcPct val="90000"/>
              </a:lnSpc>
              <a:spcBef>
                <a:spcPts val="1000"/>
              </a:spcBef>
              <a:spcAft>
                <a:spcPts val="0"/>
              </a:spcAft>
              <a:buSzPts val="1620"/>
              <a:buChar char="▪"/>
              <a:defRPr/>
            </a:lvl1pPr>
            <a:lvl2pPr marL="914400" lvl="1" indent="-342900" algn="l">
              <a:lnSpc>
                <a:spcPct val="90000"/>
              </a:lnSpc>
              <a:spcBef>
                <a:spcPts val="500"/>
              </a:spcBef>
              <a:spcAft>
                <a:spcPts val="0"/>
              </a:spcAft>
              <a:buSzPts val="1800"/>
              <a:buChar char="•"/>
              <a:defRPr/>
            </a:lvl2pPr>
            <a:lvl3pPr marL="1371600" lvl="2" indent="-331469" algn="l">
              <a:lnSpc>
                <a:spcPct val="90000"/>
              </a:lnSpc>
              <a:spcBef>
                <a:spcPts val="500"/>
              </a:spcBef>
              <a:spcAft>
                <a:spcPts val="0"/>
              </a:spcAft>
              <a:buClr>
                <a:schemeClr val="dk1"/>
              </a:buClr>
              <a:buSzPts val="162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54"/>
          <p:cNvSpPr txBox="1">
            <a:spLocks noGrp="1"/>
          </p:cNvSpPr>
          <p:nvPr>
            <p:ph type="dt" idx="10"/>
          </p:nvPr>
        </p:nvSpPr>
        <p:spPr>
          <a:xfrm rot="-5400000">
            <a:off x="-1628551" y="3704603"/>
            <a:ext cx="4454736" cy="121536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70" name="Google Shape;70;p54"/>
          <p:cNvSpPr txBox="1">
            <a:spLocks noGrp="1"/>
          </p:cNvSpPr>
          <p:nvPr>
            <p:ph type="ftr" idx="11"/>
          </p:nvPr>
        </p:nvSpPr>
        <p:spPr>
          <a:xfrm rot="-5400000">
            <a:off x="9487985" y="2498752"/>
            <a:ext cx="4724347" cy="68368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54"/>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lvl1pPr marL="0" marR="0" lvl="0"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fr-CH"/>
              <a:t>‹Nr.›</a:t>
            </a:fld>
            <a:endParaRPr/>
          </a:p>
        </p:txBody>
      </p:sp>
      <p:sp>
        <p:nvSpPr>
          <p:cNvPr id="72" name="Google Shape;72;p54"/>
          <p:cNvSpPr txBox="1">
            <a:spLocks noGrp="1"/>
          </p:cNvSpPr>
          <p:nvPr>
            <p:ph type="title"/>
          </p:nvPr>
        </p:nvSpPr>
        <p:spPr>
          <a:xfrm>
            <a:off x="1206502" y="174710"/>
            <a:ext cx="4192693" cy="1430337"/>
          </a:xfrm>
          <a:prstGeom prst="rect">
            <a:avLst/>
          </a:prstGeom>
          <a:noFill/>
          <a:ln>
            <a:noFill/>
          </a:ln>
        </p:spPr>
        <p:txBody>
          <a:bodyPr spcFirstLastPara="1" wrap="square" lIns="180000" tIns="0" rIns="72000" bIns="4680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 name="hlSlideMaster.2_Titre et contenuHeader" descr=".">
            <a:extLst>
              <a:ext uri="{FF2B5EF4-FFF2-40B4-BE49-F238E27FC236}">
                <a16:creationId xmlns:a16="http://schemas.microsoft.com/office/drawing/2014/main" id="{F1A5410D-ED25-4BFD-817D-C39B40F01BC0}"/>
              </a:ext>
            </a:extLst>
          </p:cNvPr>
          <p:cNvSpPr txBox="1"/>
          <p:nvPr userDrawn="1"/>
        </p:nvSpPr>
        <p:spPr>
          <a:xfrm>
            <a:off x="0" y="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
        <p:nvSpPr>
          <p:cNvPr id="3" name="flSlideMaster.2_Titre et contenuFooter" descr=".">
            <a:extLst>
              <a:ext uri="{FF2B5EF4-FFF2-40B4-BE49-F238E27FC236}">
                <a16:creationId xmlns:a16="http://schemas.microsoft.com/office/drawing/2014/main" id="{CFAAFB5A-0208-4159-A6B5-0B2EFF176743}"/>
              </a:ext>
            </a:extLst>
          </p:cNvPr>
          <p:cNvSpPr txBox="1"/>
          <p:nvPr userDrawn="1"/>
        </p:nvSpPr>
        <p:spPr>
          <a:xfrm>
            <a:off x="0" y="653796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_Titre et contenu">
  <p:cSld name="3_Titre et contenu">
    <p:spTree>
      <p:nvGrpSpPr>
        <p:cNvPr id="1" name="Shape 73"/>
        <p:cNvGrpSpPr/>
        <p:nvPr/>
      </p:nvGrpSpPr>
      <p:grpSpPr>
        <a:xfrm>
          <a:off x="0" y="0"/>
          <a:ext cx="0" cy="0"/>
          <a:chOff x="0" y="0"/>
          <a:chExt cx="0" cy="0"/>
        </a:xfrm>
      </p:grpSpPr>
      <p:sp>
        <p:nvSpPr>
          <p:cNvPr id="74" name="Google Shape;74;p56"/>
          <p:cNvSpPr>
            <a:spLocks noGrp="1"/>
          </p:cNvSpPr>
          <p:nvPr>
            <p:ph type="pic" idx="2"/>
          </p:nvPr>
        </p:nvSpPr>
        <p:spPr>
          <a:xfrm>
            <a:off x="1206500" y="2084917"/>
            <a:ext cx="4193117" cy="4773083"/>
          </a:xfrm>
          <a:prstGeom prst="rect">
            <a:avLst/>
          </a:prstGeom>
          <a:noFill/>
          <a:ln>
            <a:noFill/>
          </a:ln>
        </p:spPr>
        <p:txBody>
          <a:bodyPr spcFirstLastPara="1" wrap="square" lIns="180000" tIns="45700" rIns="91425" bIns="45700" anchor="t" anchorCtr="0">
            <a:normAutofit/>
          </a:bodyPr>
          <a:lstStyle>
            <a:lvl1pPr marR="0" lvl="0" algn="l" rtl="0">
              <a:lnSpc>
                <a:spcPct val="90000"/>
              </a:lnSpc>
              <a:spcBef>
                <a:spcPts val="1000"/>
              </a:spcBef>
              <a:spcAft>
                <a:spcPts val="0"/>
              </a:spcAft>
              <a:buClr>
                <a:schemeClr val="accent1"/>
              </a:buClr>
              <a:buSzPts val="2160"/>
              <a:buFont typeface="Noto Sans Symbols"/>
              <a:buChar char="▪"/>
              <a:defRPr sz="24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accent1"/>
              </a:buClr>
              <a:buSzPts val="2133"/>
              <a:buFont typeface="Arial"/>
              <a:buChar char="•"/>
              <a:defRPr sz="2133"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1800"/>
              <a:buFont typeface="Noto Sans Symbols"/>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5" name="Google Shape;75;p56"/>
          <p:cNvSpPr txBox="1">
            <a:spLocks noGrp="1"/>
          </p:cNvSpPr>
          <p:nvPr>
            <p:ph type="body" idx="1"/>
          </p:nvPr>
        </p:nvSpPr>
        <p:spPr>
          <a:xfrm>
            <a:off x="5399194" y="2084917"/>
            <a:ext cx="6108700" cy="4515696"/>
          </a:xfrm>
          <a:prstGeom prst="rect">
            <a:avLst/>
          </a:prstGeom>
          <a:noFill/>
          <a:ln>
            <a:noFill/>
          </a:ln>
        </p:spPr>
        <p:txBody>
          <a:bodyPr spcFirstLastPara="1" wrap="square" lIns="180000" tIns="45700" rIns="91425" bIns="45700" anchor="t" anchorCtr="0">
            <a:normAutofit/>
          </a:bodyPr>
          <a:lstStyle>
            <a:lvl1pPr marL="457200" lvl="0" indent="-331470" algn="l">
              <a:lnSpc>
                <a:spcPct val="90000"/>
              </a:lnSpc>
              <a:spcBef>
                <a:spcPts val="1000"/>
              </a:spcBef>
              <a:spcAft>
                <a:spcPts val="0"/>
              </a:spcAft>
              <a:buSzPts val="1620"/>
              <a:buChar char="▪"/>
              <a:defRPr/>
            </a:lvl1pPr>
            <a:lvl2pPr marL="914400" lvl="1" indent="-342900" algn="l">
              <a:lnSpc>
                <a:spcPct val="90000"/>
              </a:lnSpc>
              <a:spcBef>
                <a:spcPts val="500"/>
              </a:spcBef>
              <a:spcAft>
                <a:spcPts val="0"/>
              </a:spcAft>
              <a:buSzPts val="1800"/>
              <a:buChar char="•"/>
              <a:defRPr/>
            </a:lvl2pPr>
            <a:lvl3pPr marL="1371600" lvl="2" indent="-331469" algn="l">
              <a:lnSpc>
                <a:spcPct val="90000"/>
              </a:lnSpc>
              <a:spcBef>
                <a:spcPts val="500"/>
              </a:spcBef>
              <a:spcAft>
                <a:spcPts val="0"/>
              </a:spcAft>
              <a:buClr>
                <a:schemeClr val="dk1"/>
              </a:buClr>
              <a:buSzPts val="162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56"/>
          <p:cNvSpPr txBox="1">
            <a:spLocks noGrp="1"/>
          </p:cNvSpPr>
          <p:nvPr>
            <p:ph type="title"/>
          </p:nvPr>
        </p:nvSpPr>
        <p:spPr>
          <a:xfrm>
            <a:off x="1206501" y="174710"/>
            <a:ext cx="4889500" cy="1430337"/>
          </a:xfrm>
          <a:prstGeom prst="rect">
            <a:avLst/>
          </a:prstGeom>
          <a:noFill/>
          <a:ln>
            <a:noFill/>
          </a:ln>
        </p:spPr>
        <p:txBody>
          <a:bodyPr spcFirstLastPara="1" wrap="square" lIns="180000" tIns="0" rIns="72000" bIns="4680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56"/>
          <p:cNvSpPr txBox="1">
            <a:spLocks noGrp="1"/>
          </p:cNvSpPr>
          <p:nvPr>
            <p:ph type="dt" idx="10"/>
          </p:nvPr>
        </p:nvSpPr>
        <p:spPr>
          <a:xfrm rot="-5400000">
            <a:off x="-1628551" y="3704603"/>
            <a:ext cx="4454736" cy="121536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78" name="Google Shape;78;p56"/>
          <p:cNvSpPr txBox="1">
            <a:spLocks noGrp="1"/>
          </p:cNvSpPr>
          <p:nvPr>
            <p:ph type="ftr" idx="11"/>
          </p:nvPr>
        </p:nvSpPr>
        <p:spPr>
          <a:xfrm rot="-5400000">
            <a:off x="9487985" y="2498752"/>
            <a:ext cx="4724347" cy="68368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56"/>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lvl1pPr marL="0" marR="0" lvl="0"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fr-CH"/>
              <a:t>‹Nr.›</a:t>
            </a:fld>
            <a:endParaRPr/>
          </a:p>
        </p:txBody>
      </p:sp>
      <p:sp>
        <p:nvSpPr>
          <p:cNvPr id="2" name="hlSlideMaster.3_Titre et contenuHeader" descr=".">
            <a:extLst>
              <a:ext uri="{FF2B5EF4-FFF2-40B4-BE49-F238E27FC236}">
                <a16:creationId xmlns:a16="http://schemas.microsoft.com/office/drawing/2014/main" id="{83AC7396-B80F-43CA-A0AF-BC014EAA14F9}"/>
              </a:ext>
            </a:extLst>
          </p:cNvPr>
          <p:cNvSpPr txBox="1"/>
          <p:nvPr userDrawn="1"/>
        </p:nvSpPr>
        <p:spPr>
          <a:xfrm>
            <a:off x="0" y="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
        <p:nvSpPr>
          <p:cNvPr id="3" name="flSlideMaster.3_Titre et contenuFooter" descr=".">
            <a:extLst>
              <a:ext uri="{FF2B5EF4-FFF2-40B4-BE49-F238E27FC236}">
                <a16:creationId xmlns:a16="http://schemas.microsoft.com/office/drawing/2014/main" id="{4CFAB15A-1BFB-43F1-B9D7-C23DFCAC2B10}"/>
              </a:ext>
            </a:extLst>
          </p:cNvPr>
          <p:cNvSpPr txBox="1"/>
          <p:nvPr userDrawn="1"/>
        </p:nvSpPr>
        <p:spPr>
          <a:xfrm>
            <a:off x="0" y="653796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Titre seul">
  <p:cSld name="2_Titre seul">
    <p:spTree>
      <p:nvGrpSpPr>
        <p:cNvPr id="1" name="Shape 91"/>
        <p:cNvGrpSpPr/>
        <p:nvPr/>
      </p:nvGrpSpPr>
      <p:grpSpPr>
        <a:xfrm>
          <a:off x="0" y="0"/>
          <a:ext cx="0" cy="0"/>
          <a:chOff x="0" y="0"/>
          <a:chExt cx="0" cy="0"/>
        </a:xfrm>
      </p:grpSpPr>
      <p:sp>
        <p:nvSpPr>
          <p:cNvPr id="92" name="Google Shape;92;p59"/>
          <p:cNvSpPr>
            <a:spLocks noGrp="1"/>
          </p:cNvSpPr>
          <p:nvPr>
            <p:ph type="pic" idx="2"/>
          </p:nvPr>
        </p:nvSpPr>
        <p:spPr>
          <a:xfrm>
            <a:off x="1206501" y="0"/>
            <a:ext cx="10301817" cy="6858000"/>
          </a:xfrm>
          <a:prstGeom prst="rect">
            <a:avLst/>
          </a:prstGeom>
          <a:noFill/>
          <a:ln>
            <a:noFill/>
          </a:ln>
        </p:spPr>
        <p:txBody>
          <a:bodyPr spcFirstLastPara="1" wrap="square" lIns="180000" tIns="45700" rIns="91425" bIns="45700" anchor="t" anchorCtr="0">
            <a:normAutofit/>
          </a:bodyPr>
          <a:lstStyle>
            <a:lvl1pPr marR="0" lvl="0" algn="l" rtl="0">
              <a:lnSpc>
                <a:spcPct val="90000"/>
              </a:lnSpc>
              <a:spcBef>
                <a:spcPts val="1000"/>
              </a:spcBef>
              <a:spcAft>
                <a:spcPts val="0"/>
              </a:spcAft>
              <a:buClr>
                <a:schemeClr val="accent1"/>
              </a:buClr>
              <a:buSzPts val="2160"/>
              <a:buFont typeface="Noto Sans Symbols"/>
              <a:buChar char="▪"/>
              <a:defRPr sz="24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accent1"/>
              </a:buClr>
              <a:buSzPts val="2133"/>
              <a:buFont typeface="Arial"/>
              <a:buChar char="•"/>
              <a:defRPr sz="2133"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1800"/>
              <a:buFont typeface="Noto Sans Symbols"/>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3" name="Google Shape;93;p59"/>
          <p:cNvSpPr txBox="1">
            <a:spLocks noGrp="1"/>
          </p:cNvSpPr>
          <p:nvPr>
            <p:ph type="dt" idx="10"/>
          </p:nvPr>
        </p:nvSpPr>
        <p:spPr>
          <a:xfrm rot="-5400000">
            <a:off x="-1628551" y="3704603"/>
            <a:ext cx="4454736" cy="121536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94" name="Google Shape;94;p59"/>
          <p:cNvSpPr txBox="1">
            <a:spLocks noGrp="1"/>
          </p:cNvSpPr>
          <p:nvPr>
            <p:ph type="ftr" idx="11"/>
          </p:nvPr>
        </p:nvSpPr>
        <p:spPr>
          <a:xfrm rot="-5400000">
            <a:off x="9487985" y="2498752"/>
            <a:ext cx="4724347" cy="68368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59"/>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lvl1pPr marL="0" marR="0" lvl="0"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fr-CH"/>
              <a:t>‹Nr.›</a:t>
            </a:fld>
            <a:endParaRPr/>
          </a:p>
        </p:txBody>
      </p:sp>
      <p:sp>
        <p:nvSpPr>
          <p:cNvPr id="2" name="hlSlideMaster.2_Titre seulHeader" descr=".">
            <a:extLst>
              <a:ext uri="{FF2B5EF4-FFF2-40B4-BE49-F238E27FC236}">
                <a16:creationId xmlns:a16="http://schemas.microsoft.com/office/drawing/2014/main" id="{CE6173D0-3076-4E94-97C5-A0A327C09B57}"/>
              </a:ext>
            </a:extLst>
          </p:cNvPr>
          <p:cNvSpPr txBox="1"/>
          <p:nvPr userDrawn="1"/>
        </p:nvSpPr>
        <p:spPr>
          <a:xfrm>
            <a:off x="0" y="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
        <p:nvSpPr>
          <p:cNvPr id="3" name="flSlideMaster.2_Titre seulFooter" descr=".">
            <a:extLst>
              <a:ext uri="{FF2B5EF4-FFF2-40B4-BE49-F238E27FC236}">
                <a16:creationId xmlns:a16="http://schemas.microsoft.com/office/drawing/2014/main" id="{A18C0893-1A2F-4ECD-88C1-88B00858FF99}"/>
              </a:ext>
            </a:extLst>
          </p:cNvPr>
          <p:cNvSpPr txBox="1"/>
          <p:nvPr userDrawn="1"/>
        </p:nvSpPr>
        <p:spPr>
          <a:xfrm>
            <a:off x="0" y="653796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_Titre seul">
  <p:cSld name="3_Titre seul">
    <p:spTree>
      <p:nvGrpSpPr>
        <p:cNvPr id="1" name="Shape 96"/>
        <p:cNvGrpSpPr/>
        <p:nvPr/>
      </p:nvGrpSpPr>
      <p:grpSpPr>
        <a:xfrm>
          <a:off x="0" y="0"/>
          <a:ext cx="0" cy="0"/>
          <a:chOff x="0" y="0"/>
          <a:chExt cx="0" cy="0"/>
        </a:xfrm>
      </p:grpSpPr>
      <p:sp>
        <p:nvSpPr>
          <p:cNvPr id="97" name="Google Shape;97;p60"/>
          <p:cNvSpPr>
            <a:spLocks noGrp="1"/>
          </p:cNvSpPr>
          <p:nvPr>
            <p:ph type="pic" idx="2"/>
          </p:nvPr>
        </p:nvSpPr>
        <p:spPr>
          <a:xfrm>
            <a:off x="1206501" y="4152899"/>
            <a:ext cx="10985500" cy="2705100"/>
          </a:xfrm>
          <a:prstGeom prst="rect">
            <a:avLst/>
          </a:prstGeom>
          <a:noFill/>
          <a:ln>
            <a:noFill/>
          </a:ln>
        </p:spPr>
        <p:txBody>
          <a:bodyPr spcFirstLastPara="1" wrap="square" lIns="180000" tIns="45700" rIns="91425" bIns="45700" anchor="t" anchorCtr="0">
            <a:normAutofit/>
          </a:bodyPr>
          <a:lstStyle>
            <a:lvl1pPr marR="0" lvl="0" algn="l" rtl="0">
              <a:lnSpc>
                <a:spcPct val="90000"/>
              </a:lnSpc>
              <a:spcBef>
                <a:spcPts val="1000"/>
              </a:spcBef>
              <a:spcAft>
                <a:spcPts val="0"/>
              </a:spcAft>
              <a:buClr>
                <a:schemeClr val="accent1"/>
              </a:buClr>
              <a:buSzPts val="2160"/>
              <a:buFont typeface="Noto Sans Symbols"/>
              <a:buChar char="▪"/>
              <a:defRPr sz="24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accent1"/>
              </a:buClr>
              <a:buSzPts val="2133"/>
              <a:buFont typeface="Arial"/>
              <a:buChar char="•"/>
              <a:defRPr sz="2133"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1800"/>
              <a:buFont typeface="Noto Sans Symbols"/>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8" name="Google Shape;98;p60"/>
          <p:cNvSpPr txBox="1">
            <a:spLocks noGrp="1"/>
          </p:cNvSpPr>
          <p:nvPr>
            <p:ph type="body" idx="1"/>
          </p:nvPr>
        </p:nvSpPr>
        <p:spPr>
          <a:xfrm>
            <a:off x="1206500" y="2084918"/>
            <a:ext cx="10195984" cy="1915583"/>
          </a:xfrm>
          <a:prstGeom prst="rect">
            <a:avLst/>
          </a:prstGeom>
          <a:noFill/>
          <a:ln>
            <a:noFill/>
          </a:ln>
        </p:spPr>
        <p:txBody>
          <a:bodyPr spcFirstLastPara="1" wrap="square" lIns="180000" tIns="45700" rIns="91425" bIns="45700" anchor="t" anchorCtr="0">
            <a:normAutofit/>
          </a:bodyPr>
          <a:lstStyle>
            <a:lvl1pPr marL="457200" lvl="0" indent="-331470" algn="l">
              <a:lnSpc>
                <a:spcPct val="90000"/>
              </a:lnSpc>
              <a:spcBef>
                <a:spcPts val="1000"/>
              </a:spcBef>
              <a:spcAft>
                <a:spcPts val="0"/>
              </a:spcAft>
              <a:buSzPts val="1620"/>
              <a:buChar char="▪"/>
              <a:defRPr/>
            </a:lvl1pPr>
            <a:lvl2pPr marL="914400" lvl="1" indent="-342900" algn="l">
              <a:lnSpc>
                <a:spcPct val="90000"/>
              </a:lnSpc>
              <a:spcBef>
                <a:spcPts val="500"/>
              </a:spcBef>
              <a:spcAft>
                <a:spcPts val="0"/>
              </a:spcAft>
              <a:buSzPts val="1800"/>
              <a:buChar char="•"/>
              <a:defRPr/>
            </a:lvl2pPr>
            <a:lvl3pPr marL="1371600" lvl="2" indent="-331469" algn="l">
              <a:lnSpc>
                <a:spcPct val="90000"/>
              </a:lnSpc>
              <a:spcBef>
                <a:spcPts val="500"/>
              </a:spcBef>
              <a:spcAft>
                <a:spcPts val="0"/>
              </a:spcAft>
              <a:buClr>
                <a:schemeClr val="dk1"/>
              </a:buClr>
              <a:buSzPts val="1620"/>
              <a:buChar char="▪"/>
              <a:defRPr/>
            </a:lvl3pPr>
            <a:lvl4pPr marL="1828800" lvl="3" indent="-342900" algn="l">
              <a:lnSpc>
                <a:spcPct val="90000"/>
              </a:lnSpc>
              <a:spcBef>
                <a:spcPts val="500"/>
              </a:spcBef>
              <a:spcAft>
                <a:spcPts val="0"/>
              </a:spcAft>
              <a:buClr>
                <a:schemeClr val="dk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60"/>
          <p:cNvSpPr txBox="1">
            <a:spLocks noGrp="1"/>
          </p:cNvSpPr>
          <p:nvPr>
            <p:ph type="dt" idx="10"/>
          </p:nvPr>
        </p:nvSpPr>
        <p:spPr>
          <a:xfrm rot="-5400000">
            <a:off x="-1628551" y="3704603"/>
            <a:ext cx="4454736" cy="121536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0" name="Google Shape;100;p60"/>
          <p:cNvSpPr txBox="1">
            <a:spLocks noGrp="1"/>
          </p:cNvSpPr>
          <p:nvPr>
            <p:ph type="ftr" idx="11"/>
          </p:nvPr>
        </p:nvSpPr>
        <p:spPr>
          <a:xfrm rot="-5400000">
            <a:off x="9487985" y="2498752"/>
            <a:ext cx="4724347" cy="68368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60"/>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lvl1pPr marL="0" marR="0" lvl="0"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fr-CH"/>
              <a:t>‹Nr.›</a:t>
            </a:fld>
            <a:endParaRPr/>
          </a:p>
        </p:txBody>
      </p:sp>
      <p:sp>
        <p:nvSpPr>
          <p:cNvPr id="102" name="Google Shape;102;p60"/>
          <p:cNvSpPr txBox="1">
            <a:spLocks noGrp="1"/>
          </p:cNvSpPr>
          <p:nvPr>
            <p:ph type="title"/>
          </p:nvPr>
        </p:nvSpPr>
        <p:spPr>
          <a:xfrm>
            <a:off x="1206501" y="174710"/>
            <a:ext cx="4889500" cy="1430337"/>
          </a:xfrm>
          <a:prstGeom prst="rect">
            <a:avLst/>
          </a:prstGeom>
          <a:noFill/>
          <a:ln>
            <a:noFill/>
          </a:ln>
        </p:spPr>
        <p:txBody>
          <a:bodyPr spcFirstLastPara="1" wrap="square" lIns="180000" tIns="0" rIns="72000" bIns="4680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 name="hlSlideMaster.3_Titre seulHeader" descr=".">
            <a:extLst>
              <a:ext uri="{FF2B5EF4-FFF2-40B4-BE49-F238E27FC236}">
                <a16:creationId xmlns:a16="http://schemas.microsoft.com/office/drawing/2014/main" id="{56204121-397F-43FD-9022-3655797C8DE1}"/>
              </a:ext>
            </a:extLst>
          </p:cNvPr>
          <p:cNvSpPr txBox="1"/>
          <p:nvPr userDrawn="1"/>
        </p:nvSpPr>
        <p:spPr>
          <a:xfrm>
            <a:off x="0" y="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
        <p:nvSpPr>
          <p:cNvPr id="3" name="flSlideMaster.3_Titre seulFooter" descr=".">
            <a:extLst>
              <a:ext uri="{FF2B5EF4-FFF2-40B4-BE49-F238E27FC236}">
                <a16:creationId xmlns:a16="http://schemas.microsoft.com/office/drawing/2014/main" id="{9D7F8BB0-905A-44DE-9E3D-CA35FC58B62D}"/>
              </a:ext>
            </a:extLst>
          </p:cNvPr>
          <p:cNvSpPr txBox="1"/>
          <p:nvPr userDrawn="1"/>
        </p:nvSpPr>
        <p:spPr>
          <a:xfrm>
            <a:off x="0" y="653796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5"/>
          <p:cNvSpPr txBox="1">
            <a:spLocks noGrp="1"/>
          </p:cNvSpPr>
          <p:nvPr>
            <p:ph type="title"/>
          </p:nvPr>
        </p:nvSpPr>
        <p:spPr>
          <a:xfrm>
            <a:off x="1206501" y="174710"/>
            <a:ext cx="4889500" cy="1430337"/>
          </a:xfrm>
          <a:prstGeom prst="rect">
            <a:avLst/>
          </a:prstGeom>
          <a:noFill/>
          <a:ln>
            <a:noFill/>
          </a:ln>
        </p:spPr>
        <p:txBody>
          <a:bodyPr spcFirstLastPara="1" wrap="square" lIns="180000" tIns="0" rIns="72000" bIns="46800" anchor="t" anchorCtr="0">
            <a:normAutofit/>
          </a:bodyPr>
          <a:lstStyle>
            <a:lvl1pPr marR="0" lvl="0" algn="l" rtl="0">
              <a:lnSpc>
                <a:spcPct val="90000"/>
              </a:lnSpc>
              <a:spcBef>
                <a:spcPts val="0"/>
              </a:spcBef>
              <a:spcAft>
                <a:spcPts val="0"/>
              </a:spcAft>
              <a:buClr>
                <a:schemeClr val="dk1"/>
              </a:buClr>
              <a:buSzPts val="4267"/>
              <a:buFont typeface="Libre Franklin"/>
              <a:buNone/>
              <a:defRPr sz="4267" b="1"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5"/>
          <p:cNvSpPr txBox="1">
            <a:spLocks noGrp="1"/>
          </p:cNvSpPr>
          <p:nvPr>
            <p:ph type="body" idx="1"/>
          </p:nvPr>
        </p:nvSpPr>
        <p:spPr>
          <a:xfrm>
            <a:off x="1206501" y="2084917"/>
            <a:ext cx="10301817" cy="4515696"/>
          </a:xfrm>
          <a:prstGeom prst="rect">
            <a:avLst/>
          </a:prstGeom>
          <a:noFill/>
          <a:ln>
            <a:noFill/>
          </a:ln>
        </p:spPr>
        <p:txBody>
          <a:bodyPr spcFirstLastPara="1" wrap="square" lIns="180000" tIns="45700" rIns="91425" bIns="45700" anchor="t" anchorCtr="0">
            <a:normAutofit/>
          </a:bodyPr>
          <a:lstStyle>
            <a:lvl1pPr marL="457200" marR="0" lvl="0" indent="-365760" algn="l" rtl="0">
              <a:lnSpc>
                <a:spcPct val="90000"/>
              </a:lnSpc>
              <a:spcBef>
                <a:spcPts val="1000"/>
              </a:spcBef>
              <a:spcAft>
                <a:spcPts val="0"/>
              </a:spcAft>
              <a:buClr>
                <a:schemeClr val="accent1"/>
              </a:buClr>
              <a:buSzPts val="2160"/>
              <a:buFont typeface="Noto Sans Symbols"/>
              <a:buChar char="▪"/>
              <a:defRPr sz="2400" b="0" i="0" u="none" strike="noStrike" cap="none">
                <a:solidFill>
                  <a:schemeClr val="dk1"/>
                </a:solidFill>
                <a:latin typeface="Arial"/>
                <a:ea typeface="Arial"/>
                <a:cs typeface="Arial"/>
                <a:sym typeface="Arial"/>
              </a:defRPr>
            </a:lvl1pPr>
            <a:lvl2pPr marL="914400" marR="0" lvl="1" indent="-364045" algn="l" rtl="0">
              <a:lnSpc>
                <a:spcPct val="90000"/>
              </a:lnSpc>
              <a:spcBef>
                <a:spcPts val="500"/>
              </a:spcBef>
              <a:spcAft>
                <a:spcPts val="0"/>
              </a:spcAft>
              <a:buClr>
                <a:schemeClr val="accent1"/>
              </a:buClr>
              <a:buSzPts val="2133"/>
              <a:buFont typeface="Arial"/>
              <a:buChar char="•"/>
              <a:defRPr sz="2133"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Noto Sans Symbols"/>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35"/>
          <p:cNvSpPr txBox="1">
            <a:spLocks noGrp="1"/>
          </p:cNvSpPr>
          <p:nvPr>
            <p:ph type="ftr" idx="11"/>
          </p:nvPr>
        </p:nvSpPr>
        <p:spPr>
          <a:xfrm rot="-5400000">
            <a:off x="9487985" y="2498752"/>
            <a:ext cx="4724347" cy="68368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933"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35"/>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lvl1pPr marL="0" marR="0" lvl="0"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1pPr>
            <a:lvl2pPr marL="0" marR="0" lvl="1"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2pPr>
            <a:lvl3pPr marL="0" marR="0" lvl="2"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3pPr>
            <a:lvl4pPr marL="0" marR="0" lvl="3"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4pPr>
            <a:lvl5pPr marL="0" marR="0" lvl="4"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5pPr>
            <a:lvl6pPr marL="0" marR="0" lvl="5"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6pPr>
            <a:lvl7pPr marL="0" marR="0" lvl="6"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7pPr>
            <a:lvl8pPr marL="0" marR="0" lvl="7"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8pPr>
            <a:lvl9pPr marL="0" marR="0" lvl="8"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fr-CH"/>
              <a:t>‹Nr.›</a:t>
            </a:fld>
            <a:endParaRPr/>
          </a:p>
        </p:txBody>
      </p:sp>
      <p:pic>
        <p:nvPicPr>
          <p:cNvPr id="14" name="Google Shape;14;p35"/>
          <p:cNvPicPr preferRelativeResize="0"/>
          <p:nvPr/>
        </p:nvPicPr>
        <p:blipFill rotWithShape="1">
          <a:blip r:embed="rId10">
            <a:alphaModFix/>
          </a:blip>
          <a:srcRect/>
          <a:stretch/>
        </p:blipFill>
        <p:spPr>
          <a:xfrm>
            <a:off x="173697" y="176445"/>
            <a:ext cx="871936" cy="377363"/>
          </a:xfrm>
          <a:prstGeom prst="rect">
            <a:avLst/>
          </a:prstGeom>
          <a:noFill/>
          <a:ln>
            <a:noFill/>
          </a:ln>
        </p:spPr>
      </p:pic>
      <p:pic>
        <p:nvPicPr>
          <p:cNvPr id="15" name="Google Shape;15;p35"/>
          <p:cNvPicPr preferRelativeResize="0"/>
          <p:nvPr/>
        </p:nvPicPr>
        <p:blipFill rotWithShape="1">
          <a:blip r:embed="rId11">
            <a:alphaModFix/>
          </a:blip>
          <a:srcRect/>
          <a:stretch/>
        </p:blipFill>
        <p:spPr>
          <a:xfrm>
            <a:off x="174675" y="6390510"/>
            <a:ext cx="770371" cy="32114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6" r:id="rId5"/>
    <p:sldLayoutId id="2147483657" r:id="rId6"/>
    <p:sldLayoutId id="2147483660" r:id="rId7"/>
    <p:sldLayoutId id="2147483661"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126">
          <p15:clr>
            <a:srgbClr val="F26B43"/>
          </p15:clr>
        </p15:guide>
        <p15:guide id="3" pos="5602">
          <p15:clr>
            <a:srgbClr val="F26B43"/>
          </p15:clr>
        </p15:guide>
        <p15:guide id="4" pos="2880">
          <p15:clr>
            <a:srgbClr val="F26B43"/>
          </p15:clr>
        </p15:guide>
        <p15:guide id="5" orient="horz" pos="123">
          <p15:clr>
            <a:srgbClr val="F26B43"/>
          </p15:clr>
        </p15:guide>
        <p15:guide id="6" orient="horz" pos="3117">
          <p15:clr>
            <a:srgbClr val="F26B43"/>
          </p15:clr>
        </p15:guide>
        <p15:guide id="7" pos="570">
          <p15:clr>
            <a:srgbClr val="F26B43"/>
          </p15:clr>
        </p15:guide>
        <p15:guide id="8" pos="1155">
          <p15:clr>
            <a:srgbClr val="F26B43"/>
          </p15:clr>
        </p15:guide>
        <p15:guide id="9" pos="1728">
          <p15:clr>
            <a:srgbClr val="F26B43"/>
          </p15:clr>
        </p15:guide>
        <p15:guide id="10" pos="2304">
          <p15:clr>
            <a:srgbClr val="F26B43"/>
          </p15:clr>
        </p15:guide>
        <p15:guide id="11" pos="3456">
          <p15:clr>
            <a:srgbClr val="F26B43"/>
          </p15:clr>
        </p15:guide>
        <p15:guide id="12" pos="4035">
          <p15:clr>
            <a:srgbClr val="F26B43"/>
          </p15:clr>
        </p15:guide>
        <p15:guide id="13" pos="4608">
          <p15:clr>
            <a:srgbClr val="F26B43"/>
          </p15:clr>
        </p15:guide>
        <p15:guide id="14" pos="5180">
          <p15:clr>
            <a:srgbClr val="F26B43"/>
          </p15:clr>
        </p15:guide>
        <p15:guide id="15" orient="horz" pos="490">
          <p15:clr>
            <a:srgbClr val="F26B43"/>
          </p15:clr>
        </p15:guide>
        <p15:guide id="16" orient="horz" pos="985">
          <p15:clr>
            <a:srgbClr val="F26B43"/>
          </p15:clr>
        </p15:guide>
        <p15:guide id="17" orient="horz" pos="1475">
          <p15:clr>
            <a:srgbClr val="F26B43"/>
          </p15:clr>
        </p15:guide>
        <p15:guide id="18" orient="horz" pos="1962">
          <p15:clr>
            <a:srgbClr val="F26B43"/>
          </p15:clr>
        </p15:guide>
        <p15:guide id="19" orient="horz" pos="2458">
          <p15:clr>
            <a:srgbClr val="F26B43"/>
          </p15:clr>
        </p15:guide>
        <p15:guide id="20" orient="horz" pos="2950">
          <p15:clr>
            <a:srgbClr val="F26B43"/>
          </p15:clr>
        </p15:guide>
        <p15:guide id="21" pos="5437">
          <p15:clr>
            <a:srgbClr val="F26B43"/>
          </p15:clr>
        </p15:guide>
        <p15:guide id="22" orient="horz">
          <p15:clr>
            <a:srgbClr val="F26B43"/>
          </p15:clr>
        </p15:guide>
        <p15:guide id="23" pos="5760">
          <p15:clr>
            <a:srgbClr val="F26B43"/>
          </p15:clr>
        </p15:guide>
        <p15:guide id="24" orient="horz" pos="3240">
          <p15:clr>
            <a:srgbClr val="F26B43"/>
          </p15:clr>
        </p15:guide>
        <p15:guide id="25">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2.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image" Target="../media/image6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71.png"/></Relationships>
</file>

<file path=ppt/slides/_rels/slide1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1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13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g"/><Relationship Id="rId1" Type="http://schemas.openxmlformats.org/officeDocument/2006/relationships/slideLayout" Target="../slideLayouts/slideLayout2.xml"/><Relationship Id="rId4" Type="http://schemas.openxmlformats.org/officeDocument/2006/relationships/image" Target="../media/image94.emf"/></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5.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g"/></Relationships>
</file>

<file path=ppt/slides/_rels/slide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jpeg"/></Relationships>
</file>

<file path=ppt/slides/_rels/slide6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emf"/><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19BDBB3-EFF9-4E35-A2F6-3F735EE57F14}"/>
              </a:ext>
            </a:extLst>
          </p:cNvPr>
          <p:cNvSpPr>
            <a:spLocks noGrp="1"/>
          </p:cNvSpPr>
          <p:nvPr>
            <p:ph type="ctrTitle"/>
          </p:nvPr>
        </p:nvSpPr>
        <p:spPr/>
        <p:txBody>
          <a:bodyPr>
            <a:normAutofit/>
          </a:bodyPr>
          <a:lstStyle/>
          <a:p>
            <a:pPr marL="0" lvl="0" indent="0" rtl="0">
              <a:lnSpc>
                <a:spcPct val="90000"/>
              </a:lnSpc>
              <a:spcBef>
                <a:spcPts val="0"/>
              </a:spcBef>
              <a:spcAft>
                <a:spcPts val="0"/>
              </a:spcAft>
            </a:pPr>
            <a:r>
              <a:rPr lang="en-US" sz="4000" dirty="0"/>
              <a:t>EPFL </a:t>
            </a:r>
            <a:br>
              <a:rPr lang="en-US" sz="4000" dirty="0"/>
            </a:br>
            <a:r>
              <a:rPr lang="en-US" sz="4000" dirty="0"/>
              <a:t>Space Center</a:t>
            </a:r>
            <a:br>
              <a:rPr lang="en-US" sz="4000" dirty="0"/>
            </a:br>
            <a:r>
              <a:rPr lang="en-US" sz="4000" dirty="0" err="1"/>
              <a:t>eSpace</a:t>
            </a:r>
            <a:endParaRPr lang="de-DE" sz="4000" dirty="0"/>
          </a:p>
        </p:txBody>
      </p:sp>
      <p:sp>
        <p:nvSpPr>
          <p:cNvPr id="4" name="Untertitel 3">
            <a:extLst>
              <a:ext uri="{FF2B5EF4-FFF2-40B4-BE49-F238E27FC236}">
                <a16:creationId xmlns:a16="http://schemas.microsoft.com/office/drawing/2014/main" id="{FEA75203-3781-415B-85D9-40C602D80109}"/>
              </a:ext>
            </a:extLst>
          </p:cNvPr>
          <p:cNvSpPr>
            <a:spLocks noGrp="1"/>
          </p:cNvSpPr>
          <p:nvPr>
            <p:ph type="subTitle" idx="1"/>
          </p:nvPr>
        </p:nvSpPr>
        <p:spPr/>
        <p:txBody>
          <a:bodyPr>
            <a:normAutofit/>
          </a:bodyPr>
          <a:lstStyle/>
          <a:p>
            <a:pPr marL="90488" indent="1588"/>
            <a:r>
              <a:rPr lang="de-DE" sz="2800" dirty="0"/>
              <a:t>Space Propulsion</a:t>
            </a:r>
            <a:br>
              <a:rPr lang="de-DE" sz="2800" dirty="0"/>
            </a:br>
            <a:r>
              <a:rPr lang="de-DE" sz="2800" dirty="0"/>
              <a:t>ENG-510</a:t>
            </a:r>
          </a:p>
        </p:txBody>
      </p:sp>
    </p:spTree>
    <p:extLst>
      <p:ext uri="{BB962C8B-B14F-4D97-AF65-F5344CB8AC3E}">
        <p14:creationId xmlns:p14="http://schemas.microsoft.com/office/powerpoint/2010/main" val="39836111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Chemical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10</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10" name="Rechteck: abgerundete Ecken 9">
            <a:extLst>
              <a:ext uri="{FF2B5EF4-FFF2-40B4-BE49-F238E27FC236}">
                <a16:creationId xmlns:a16="http://schemas.microsoft.com/office/drawing/2014/main" id="{2689D211-0BC2-E3B5-7D07-AAEF015727A6}"/>
              </a:ext>
            </a:extLst>
          </p:cNvPr>
          <p:cNvSpPr/>
          <p:nvPr/>
        </p:nvSpPr>
        <p:spPr>
          <a:xfrm>
            <a:off x="1778000" y="3506787"/>
            <a:ext cx="2374900" cy="126682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C</a:t>
            </a:r>
            <a:r>
              <a:rPr lang="en-US" sz="2400" noProof="0" dirty="0" err="1"/>
              <a:t>hemical</a:t>
            </a:r>
            <a:r>
              <a:rPr lang="en-US" sz="2400" noProof="0" dirty="0"/>
              <a:t> Propulsion Systems</a:t>
            </a:r>
          </a:p>
        </p:txBody>
      </p:sp>
      <p:cxnSp>
        <p:nvCxnSpPr>
          <p:cNvPr id="21" name="Gerade Verbindung mit Pfeil 20">
            <a:extLst>
              <a:ext uri="{FF2B5EF4-FFF2-40B4-BE49-F238E27FC236}">
                <a16:creationId xmlns:a16="http://schemas.microsoft.com/office/drawing/2014/main" id="{00F7C249-0CE9-4347-B802-6E056E1AE910}"/>
              </a:ext>
            </a:extLst>
          </p:cNvPr>
          <p:cNvCxnSpPr>
            <a:cxnSpLocks/>
            <a:stCxn id="31" idx="3"/>
            <a:endCxn id="34" idx="1"/>
          </p:cNvCxnSpPr>
          <p:nvPr/>
        </p:nvCxnSpPr>
        <p:spPr>
          <a:xfrm flipV="1">
            <a:off x="7036106" y="1956185"/>
            <a:ext cx="424580" cy="15103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hteck: abgerundete Ecken 30">
            <a:extLst>
              <a:ext uri="{FF2B5EF4-FFF2-40B4-BE49-F238E27FC236}">
                <a16:creationId xmlns:a16="http://schemas.microsoft.com/office/drawing/2014/main" id="{59A44404-DEFF-46E8-867A-0AD07D96764D}"/>
              </a:ext>
            </a:extLst>
          </p:cNvPr>
          <p:cNvSpPr/>
          <p:nvPr/>
        </p:nvSpPr>
        <p:spPr>
          <a:xfrm>
            <a:off x="4661206" y="2910869"/>
            <a:ext cx="2374900" cy="1111252"/>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Combustion</a:t>
            </a:r>
          </a:p>
        </p:txBody>
      </p:sp>
      <p:sp>
        <p:nvSpPr>
          <p:cNvPr id="32" name="Rechteck: abgerundete Ecken 31">
            <a:extLst>
              <a:ext uri="{FF2B5EF4-FFF2-40B4-BE49-F238E27FC236}">
                <a16:creationId xmlns:a16="http://schemas.microsoft.com/office/drawing/2014/main" id="{1BEFB06E-EDDF-42B5-98FB-E474890E05BB}"/>
              </a:ext>
            </a:extLst>
          </p:cNvPr>
          <p:cNvSpPr/>
          <p:nvPr/>
        </p:nvSpPr>
        <p:spPr>
          <a:xfrm>
            <a:off x="4661207" y="5495630"/>
            <a:ext cx="2374900" cy="1111252"/>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Detonation</a:t>
            </a:r>
          </a:p>
        </p:txBody>
      </p:sp>
      <p:sp>
        <p:nvSpPr>
          <p:cNvPr id="34" name="Rechteck: abgerundete Ecken 33">
            <a:extLst>
              <a:ext uri="{FF2B5EF4-FFF2-40B4-BE49-F238E27FC236}">
                <a16:creationId xmlns:a16="http://schemas.microsoft.com/office/drawing/2014/main" id="{2BC747A7-AC90-49AC-B443-F815E27B3EF0}"/>
              </a:ext>
            </a:extLst>
          </p:cNvPr>
          <p:cNvSpPr/>
          <p:nvPr/>
        </p:nvSpPr>
        <p:spPr>
          <a:xfrm>
            <a:off x="7460686" y="1606561"/>
            <a:ext cx="4587233" cy="699247"/>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Liquid propulsion systems</a:t>
            </a:r>
            <a:endParaRPr lang="en-US" sz="2400" noProof="0" dirty="0"/>
          </a:p>
        </p:txBody>
      </p:sp>
      <p:sp>
        <p:nvSpPr>
          <p:cNvPr id="36" name="Rechteck: abgerundete Ecken 35">
            <a:extLst>
              <a:ext uri="{FF2B5EF4-FFF2-40B4-BE49-F238E27FC236}">
                <a16:creationId xmlns:a16="http://schemas.microsoft.com/office/drawing/2014/main" id="{18097658-FF0B-44EB-B268-DBF465E07958}"/>
              </a:ext>
            </a:extLst>
          </p:cNvPr>
          <p:cNvSpPr/>
          <p:nvPr/>
        </p:nvSpPr>
        <p:spPr>
          <a:xfrm>
            <a:off x="7460685" y="5233930"/>
            <a:ext cx="4587233" cy="699247"/>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Gaseous Propellant Detonation</a:t>
            </a:r>
            <a:endParaRPr lang="en-US" sz="2400" noProof="0" dirty="0"/>
          </a:p>
        </p:txBody>
      </p:sp>
      <p:sp>
        <p:nvSpPr>
          <p:cNvPr id="37" name="Rechteck: abgerundete Ecken 36">
            <a:extLst>
              <a:ext uri="{FF2B5EF4-FFF2-40B4-BE49-F238E27FC236}">
                <a16:creationId xmlns:a16="http://schemas.microsoft.com/office/drawing/2014/main" id="{BBFE91C1-AEB3-4407-8F0E-4937C5179BEF}"/>
              </a:ext>
            </a:extLst>
          </p:cNvPr>
          <p:cNvSpPr/>
          <p:nvPr/>
        </p:nvSpPr>
        <p:spPr>
          <a:xfrm>
            <a:off x="7451178" y="6046990"/>
            <a:ext cx="4587233" cy="699247"/>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Liquid Propellant Detonation</a:t>
            </a:r>
            <a:endParaRPr lang="en-US" sz="2400" noProof="0" dirty="0"/>
          </a:p>
        </p:txBody>
      </p:sp>
      <p:cxnSp>
        <p:nvCxnSpPr>
          <p:cNvPr id="33" name="Gerade Verbindung mit Pfeil 32">
            <a:extLst>
              <a:ext uri="{FF2B5EF4-FFF2-40B4-BE49-F238E27FC236}">
                <a16:creationId xmlns:a16="http://schemas.microsoft.com/office/drawing/2014/main" id="{C22DC3F5-D686-4EC6-BEAE-1C50B441187E}"/>
              </a:ext>
            </a:extLst>
          </p:cNvPr>
          <p:cNvCxnSpPr>
            <a:cxnSpLocks/>
            <a:stCxn id="32" idx="3"/>
            <a:endCxn id="36" idx="1"/>
          </p:cNvCxnSpPr>
          <p:nvPr/>
        </p:nvCxnSpPr>
        <p:spPr>
          <a:xfrm flipV="1">
            <a:off x="7036107" y="5583554"/>
            <a:ext cx="424578" cy="4677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Gerade Verbindung mit Pfeil 40">
            <a:extLst>
              <a:ext uri="{FF2B5EF4-FFF2-40B4-BE49-F238E27FC236}">
                <a16:creationId xmlns:a16="http://schemas.microsoft.com/office/drawing/2014/main" id="{89C13A35-39B1-4960-A203-6F0035995FD7}"/>
              </a:ext>
            </a:extLst>
          </p:cNvPr>
          <p:cNvCxnSpPr>
            <a:cxnSpLocks/>
            <a:stCxn id="32" idx="3"/>
            <a:endCxn id="37" idx="1"/>
          </p:cNvCxnSpPr>
          <p:nvPr/>
        </p:nvCxnSpPr>
        <p:spPr>
          <a:xfrm>
            <a:off x="7036107" y="6051256"/>
            <a:ext cx="415071" cy="3453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Gerade Verbindung mit Pfeil 43">
            <a:extLst>
              <a:ext uri="{FF2B5EF4-FFF2-40B4-BE49-F238E27FC236}">
                <a16:creationId xmlns:a16="http://schemas.microsoft.com/office/drawing/2014/main" id="{B70A52BD-71DA-48B4-BF48-74607BB7EF81}"/>
              </a:ext>
            </a:extLst>
          </p:cNvPr>
          <p:cNvCxnSpPr>
            <a:cxnSpLocks/>
            <a:stCxn id="10" idx="3"/>
            <a:endCxn id="32" idx="1"/>
          </p:cNvCxnSpPr>
          <p:nvPr/>
        </p:nvCxnSpPr>
        <p:spPr>
          <a:xfrm>
            <a:off x="4152900" y="4140200"/>
            <a:ext cx="508307" cy="19110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Rechteck: abgerundete Ecken 26">
            <a:extLst>
              <a:ext uri="{FF2B5EF4-FFF2-40B4-BE49-F238E27FC236}">
                <a16:creationId xmlns:a16="http://schemas.microsoft.com/office/drawing/2014/main" id="{0491AEC3-F605-4E51-A93F-F47FAC49CA8F}"/>
              </a:ext>
            </a:extLst>
          </p:cNvPr>
          <p:cNvSpPr/>
          <p:nvPr/>
        </p:nvSpPr>
        <p:spPr>
          <a:xfrm>
            <a:off x="7460685" y="768034"/>
            <a:ext cx="4587233" cy="699247"/>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Gaseous propulsion systems</a:t>
            </a:r>
            <a:endParaRPr lang="en-US" sz="2400" noProof="0" dirty="0"/>
          </a:p>
        </p:txBody>
      </p:sp>
      <p:cxnSp>
        <p:nvCxnSpPr>
          <p:cNvPr id="30" name="Gerade Verbindung mit Pfeil 29">
            <a:extLst>
              <a:ext uri="{FF2B5EF4-FFF2-40B4-BE49-F238E27FC236}">
                <a16:creationId xmlns:a16="http://schemas.microsoft.com/office/drawing/2014/main" id="{1545E773-DD4F-4336-9EA0-C211FBDB0654}"/>
              </a:ext>
            </a:extLst>
          </p:cNvPr>
          <p:cNvCxnSpPr>
            <a:cxnSpLocks/>
            <a:stCxn id="10" idx="3"/>
            <a:endCxn id="31" idx="1"/>
          </p:cNvCxnSpPr>
          <p:nvPr/>
        </p:nvCxnSpPr>
        <p:spPr>
          <a:xfrm flipV="1">
            <a:off x="4152900" y="3466495"/>
            <a:ext cx="508306" cy="6737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Rechteck: abgerundete Ecken 37">
            <a:extLst>
              <a:ext uri="{FF2B5EF4-FFF2-40B4-BE49-F238E27FC236}">
                <a16:creationId xmlns:a16="http://schemas.microsoft.com/office/drawing/2014/main" id="{83DCFC2B-57CE-44D2-8703-9E90C82469CA}"/>
              </a:ext>
            </a:extLst>
          </p:cNvPr>
          <p:cNvSpPr/>
          <p:nvPr/>
        </p:nvSpPr>
        <p:spPr>
          <a:xfrm>
            <a:off x="7460685" y="2419621"/>
            <a:ext cx="4587233" cy="699247"/>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Gelled propulsion systems</a:t>
            </a:r>
            <a:endParaRPr lang="en-US" sz="2400" noProof="0" dirty="0"/>
          </a:p>
        </p:txBody>
      </p:sp>
      <p:sp>
        <p:nvSpPr>
          <p:cNvPr id="39" name="Rechteck: abgerundete Ecken 38">
            <a:extLst>
              <a:ext uri="{FF2B5EF4-FFF2-40B4-BE49-F238E27FC236}">
                <a16:creationId xmlns:a16="http://schemas.microsoft.com/office/drawing/2014/main" id="{7A1FBB9B-6E9F-4EB9-977F-44D8F089B137}"/>
              </a:ext>
            </a:extLst>
          </p:cNvPr>
          <p:cNvSpPr/>
          <p:nvPr/>
        </p:nvSpPr>
        <p:spPr>
          <a:xfrm>
            <a:off x="7460684" y="3247424"/>
            <a:ext cx="4587233" cy="699247"/>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Hybrid propulsion systems</a:t>
            </a:r>
            <a:endParaRPr lang="en-US" sz="2400" noProof="0" dirty="0"/>
          </a:p>
        </p:txBody>
      </p:sp>
      <p:sp>
        <p:nvSpPr>
          <p:cNvPr id="40" name="Rechteck: abgerundete Ecken 39">
            <a:extLst>
              <a:ext uri="{FF2B5EF4-FFF2-40B4-BE49-F238E27FC236}">
                <a16:creationId xmlns:a16="http://schemas.microsoft.com/office/drawing/2014/main" id="{D2574DCA-824F-496A-84C2-F5A4A1531F3E}"/>
              </a:ext>
            </a:extLst>
          </p:cNvPr>
          <p:cNvSpPr/>
          <p:nvPr/>
        </p:nvSpPr>
        <p:spPr>
          <a:xfrm>
            <a:off x="7492584" y="4042424"/>
            <a:ext cx="4587233" cy="699247"/>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Solid propulsion systems</a:t>
            </a:r>
            <a:endParaRPr lang="en-US" sz="2400" noProof="0" dirty="0"/>
          </a:p>
        </p:txBody>
      </p:sp>
      <p:cxnSp>
        <p:nvCxnSpPr>
          <p:cNvPr id="42" name="Gerade Verbindung mit Pfeil 41">
            <a:extLst>
              <a:ext uri="{FF2B5EF4-FFF2-40B4-BE49-F238E27FC236}">
                <a16:creationId xmlns:a16="http://schemas.microsoft.com/office/drawing/2014/main" id="{3996BC2A-16E6-4A61-A75C-D9889E037015}"/>
              </a:ext>
            </a:extLst>
          </p:cNvPr>
          <p:cNvCxnSpPr>
            <a:cxnSpLocks/>
            <a:stCxn id="31" idx="3"/>
            <a:endCxn id="27" idx="1"/>
          </p:cNvCxnSpPr>
          <p:nvPr/>
        </p:nvCxnSpPr>
        <p:spPr>
          <a:xfrm flipV="1">
            <a:off x="7036106" y="1117658"/>
            <a:ext cx="424579" cy="23488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Gerade Verbindung mit Pfeil 42">
            <a:extLst>
              <a:ext uri="{FF2B5EF4-FFF2-40B4-BE49-F238E27FC236}">
                <a16:creationId xmlns:a16="http://schemas.microsoft.com/office/drawing/2014/main" id="{E356EAA3-5A2F-41DD-A81A-F295E87737E6}"/>
              </a:ext>
            </a:extLst>
          </p:cNvPr>
          <p:cNvCxnSpPr>
            <a:cxnSpLocks/>
            <a:stCxn id="31" idx="3"/>
            <a:endCxn id="38" idx="1"/>
          </p:cNvCxnSpPr>
          <p:nvPr/>
        </p:nvCxnSpPr>
        <p:spPr>
          <a:xfrm flipV="1">
            <a:off x="7036106" y="2769245"/>
            <a:ext cx="424579" cy="6972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Gerade Verbindung mit Pfeil 44">
            <a:extLst>
              <a:ext uri="{FF2B5EF4-FFF2-40B4-BE49-F238E27FC236}">
                <a16:creationId xmlns:a16="http://schemas.microsoft.com/office/drawing/2014/main" id="{94A0F233-0A98-45BF-9DF0-2ED4F8F3BC5F}"/>
              </a:ext>
            </a:extLst>
          </p:cNvPr>
          <p:cNvCxnSpPr>
            <a:cxnSpLocks/>
            <a:stCxn id="31" idx="3"/>
            <a:endCxn id="39" idx="1"/>
          </p:cNvCxnSpPr>
          <p:nvPr/>
        </p:nvCxnSpPr>
        <p:spPr>
          <a:xfrm>
            <a:off x="7036106" y="3466495"/>
            <a:ext cx="424578" cy="13055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Gerade Verbindung mit Pfeil 45">
            <a:extLst>
              <a:ext uri="{FF2B5EF4-FFF2-40B4-BE49-F238E27FC236}">
                <a16:creationId xmlns:a16="http://schemas.microsoft.com/office/drawing/2014/main" id="{034B22E3-6650-491D-9633-C066F1275F57}"/>
              </a:ext>
            </a:extLst>
          </p:cNvPr>
          <p:cNvCxnSpPr>
            <a:cxnSpLocks/>
            <a:stCxn id="31" idx="3"/>
            <a:endCxn id="40" idx="1"/>
          </p:cNvCxnSpPr>
          <p:nvPr/>
        </p:nvCxnSpPr>
        <p:spPr>
          <a:xfrm>
            <a:off x="7036106" y="3466495"/>
            <a:ext cx="456478" cy="92555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721733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pPr>
              <a:lnSpc>
                <a:spcPct val="110000"/>
              </a:lnSpc>
            </a:pPr>
            <a:r>
              <a:rPr lang="en-US" dirty="0"/>
              <a:t>a</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100</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F329898D-84BF-41A5-903A-ADD189A28115}"/>
              </a:ext>
            </a:extLst>
          </p:cNvPr>
          <p:cNvPicPr>
            <a:picLocks noChangeAspect="1"/>
          </p:cNvPicPr>
          <p:nvPr/>
        </p:nvPicPr>
        <p:blipFill>
          <a:blip r:embed="rId2"/>
          <a:stretch>
            <a:fillRect/>
          </a:stretch>
        </p:blipFill>
        <p:spPr>
          <a:xfrm>
            <a:off x="1754298" y="74104"/>
            <a:ext cx="8683407" cy="6421151"/>
          </a:xfrm>
          <a:prstGeom prst="rect">
            <a:avLst/>
          </a:prstGeom>
          <a:solidFill>
            <a:schemeClr val="bg1"/>
          </a:solidFill>
        </p:spPr>
      </p:pic>
      <p:pic>
        <p:nvPicPr>
          <p:cNvPr id="10" name="Picture 2" descr="undefined">
            <a:extLst>
              <a:ext uri="{FF2B5EF4-FFF2-40B4-BE49-F238E27FC236}">
                <a16:creationId xmlns:a16="http://schemas.microsoft.com/office/drawing/2014/main" id="{9C2D59B4-46E9-4509-856B-FB74C18123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 y="1339"/>
            <a:ext cx="5596508" cy="6868442"/>
          </a:xfrm>
          <a:prstGeom prst="rect">
            <a:avLst/>
          </a:prstGeom>
          <a:solidFill>
            <a:schemeClr val="bg1"/>
          </a:solidFill>
        </p:spPr>
      </p:pic>
      <p:sp>
        <p:nvSpPr>
          <p:cNvPr id="11" name="Rechteck 10">
            <a:extLst>
              <a:ext uri="{FF2B5EF4-FFF2-40B4-BE49-F238E27FC236}">
                <a16:creationId xmlns:a16="http://schemas.microsoft.com/office/drawing/2014/main" id="{F8EFFAD3-A292-4B22-B78C-ABDA24A408DE}"/>
              </a:ext>
            </a:extLst>
          </p:cNvPr>
          <p:cNvSpPr/>
          <p:nvPr/>
        </p:nvSpPr>
        <p:spPr>
          <a:xfrm>
            <a:off x="10222516" y="116633"/>
            <a:ext cx="1641665" cy="66079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3" name="Textfeld 12">
            <a:extLst>
              <a:ext uri="{FF2B5EF4-FFF2-40B4-BE49-F238E27FC236}">
                <a16:creationId xmlns:a16="http://schemas.microsoft.com/office/drawing/2014/main" id="{073E3F86-7900-4E37-AE3D-F48C6ED8FEE4}"/>
              </a:ext>
            </a:extLst>
          </p:cNvPr>
          <p:cNvSpPr txBox="1"/>
          <p:nvPr/>
        </p:nvSpPr>
        <p:spPr>
          <a:xfrm>
            <a:off x="5300178" y="5798807"/>
            <a:ext cx="5766934" cy="1015266"/>
          </a:xfrm>
          <a:prstGeom prst="rect">
            <a:avLst/>
          </a:prstGeom>
          <a:solidFill>
            <a:schemeClr val="bg1"/>
          </a:solidFill>
        </p:spPr>
        <p:txBody>
          <a:bodyPr wrap="square" rtlCol="0">
            <a:spAutoFit/>
          </a:bodyPr>
          <a:lstStyle/>
          <a:p>
            <a:r>
              <a:rPr lang="en-US" sz="1999" dirty="0"/>
              <a:t>Expander-bleed Cycle - Expander open cycle </a:t>
            </a:r>
          </a:p>
          <a:p>
            <a:r>
              <a:rPr lang="en-US" sz="1999" dirty="0"/>
              <a:t>(Also named coolant tap-off)</a:t>
            </a:r>
          </a:p>
          <a:p>
            <a:r>
              <a:rPr lang="en-US" sz="1999" dirty="0"/>
              <a:t>Bleed a part of expanded (coolant) gas</a:t>
            </a:r>
          </a:p>
        </p:txBody>
      </p:sp>
      <p:sp>
        <p:nvSpPr>
          <p:cNvPr id="14" name="Rechteck 13">
            <a:extLst>
              <a:ext uri="{FF2B5EF4-FFF2-40B4-BE49-F238E27FC236}">
                <a16:creationId xmlns:a16="http://schemas.microsoft.com/office/drawing/2014/main" id="{B5F756B7-872C-4F90-A2B0-BC04C4FEE056}"/>
              </a:ext>
            </a:extLst>
          </p:cNvPr>
          <p:cNvSpPr/>
          <p:nvPr/>
        </p:nvSpPr>
        <p:spPr>
          <a:xfrm>
            <a:off x="5135084" y="175982"/>
            <a:ext cx="1009690" cy="51522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5" name="Rechteck 14">
            <a:extLst>
              <a:ext uri="{FF2B5EF4-FFF2-40B4-BE49-F238E27FC236}">
                <a16:creationId xmlns:a16="http://schemas.microsoft.com/office/drawing/2014/main" id="{2D933F4C-50AA-4954-9DA9-2C27A51489B9}"/>
              </a:ext>
            </a:extLst>
          </p:cNvPr>
          <p:cNvSpPr/>
          <p:nvPr/>
        </p:nvSpPr>
        <p:spPr>
          <a:xfrm>
            <a:off x="5287484" y="328382"/>
            <a:ext cx="2840516" cy="6022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2" name="Textfeld 11">
            <a:extLst>
              <a:ext uri="{FF2B5EF4-FFF2-40B4-BE49-F238E27FC236}">
                <a16:creationId xmlns:a16="http://schemas.microsoft.com/office/drawing/2014/main" id="{F02BC18E-C40B-4091-911A-C84C0D9AAB34}"/>
              </a:ext>
            </a:extLst>
          </p:cNvPr>
          <p:cNvSpPr txBox="1"/>
          <p:nvPr/>
        </p:nvSpPr>
        <p:spPr>
          <a:xfrm>
            <a:off x="6494691" y="427567"/>
            <a:ext cx="3756292" cy="503018"/>
          </a:xfrm>
          <a:prstGeom prst="rect">
            <a:avLst/>
          </a:prstGeom>
          <a:solidFill>
            <a:schemeClr val="accent1"/>
          </a:solidFill>
        </p:spPr>
        <p:txBody>
          <a:bodyPr wrap="none" rtlCol="0">
            <a:spAutoFit/>
          </a:bodyPr>
          <a:lstStyle/>
          <a:p>
            <a:r>
              <a:rPr lang="en-US" sz="2669" b="1" dirty="0">
                <a:solidFill>
                  <a:schemeClr val="bg1"/>
                </a:solidFill>
              </a:rPr>
              <a:t>Expander-bleed Cycle</a:t>
            </a:r>
          </a:p>
        </p:txBody>
      </p:sp>
    </p:spTree>
    <p:extLst>
      <p:ext uri="{BB962C8B-B14F-4D97-AF65-F5344CB8AC3E}">
        <p14:creationId xmlns:p14="http://schemas.microsoft.com/office/powerpoint/2010/main" val="12083780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sz="2266" dirty="0"/>
              <a:t>Pump-fed expander-bleed cycle:</a:t>
            </a:r>
          </a:p>
          <a:p>
            <a:pPr lvl="1">
              <a:lnSpc>
                <a:spcPct val="110000"/>
              </a:lnSpc>
            </a:pPr>
            <a:r>
              <a:rPr lang="en-US" sz="1932" dirty="0"/>
              <a:t>The </a:t>
            </a:r>
            <a:r>
              <a:rPr lang="en-US" sz="1932" b="1" dirty="0"/>
              <a:t>expander-bleed cycle </a:t>
            </a:r>
            <a:r>
              <a:rPr lang="en-US" sz="1932" dirty="0"/>
              <a:t>is a modification of the traditional expander cycle</a:t>
            </a:r>
          </a:p>
          <a:p>
            <a:pPr lvl="1">
              <a:lnSpc>
                <a:spcPct val="110000"/>
              </a:lnSpc>
            </a:pPr>
            <a:r>
              <a:rPr lang="en-US" sz="1932" dirty="0"/>
              <a:t>In the bleed (or open) cycle, instead of routing all of the heated propellant through the turbine and sending it back to be combusted, only a small portion of the heated propellant is used to drive the turbine and is then vented overboard without going through the combustion chamber</a:t>
            </a:r>
          </a:p>
          <a:p>
            <a:pPr lvl="1">
              <a:lnSpc>
                <a:spcPct val="110000"/>
              </a:lnSpc>
            </a:pPr>
            <a:r>
              <a:rPr lang="en-US" sz="1932" dirty="0"/>
              <a:t>The other portion is injected into the combustion chamber</a:t>
            </a:r>
          </a:p>
          <a:p>
            <a:pPr lvl="1">
              <a:lnSpc>
                <a:spcPct val="110000"/>
              </a:lnSpc>
            </a:pPr>
            <a:r>
              <a:rPr lang="en-US" sz="1932" dirty="0"/>
              <a:t>Bleeding off the turbine exhaust allows for a higher turbopump efficiency by decreasing back-pressure and maximizing the pressure drop through the turbine</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101</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51721107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sz="2266" dirty="0"/>
              <a:t>Pump-fed expander-bleed cycle:</a:t>
            </a:r>
          </a:p>
          <a:p>
            <a:pPr lvl="1">
              <a:lnSpc>
                <a:spcPct val="110000"/>
              </a:lnSpc>
            </a:pPr>
            <a:r>
              <a:rPr lang="en-US" sz="1932" dirty="0"/>
              <a:t>Compared with a standard expander cycle, this allows higher engine thrust at the cost of efficiency by dumping the turbine exhaust</a:t>
            </a:r>
          </a:p>
          <a:p>
            <a:pPr lvl="1">
              <a:lnSpc>
                <a:spcPct val="110000"/>
              </a:lnSpc>
            </a:pPr>
            <a:r>
              <a:rPr lang="en-US" sz="1932" dirty="0"/>
              <a:t>Example: Mitsubishi LE-5A engine was the world's first expander bleed cycle engine to be put into operational service</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102</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23267429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sz="2266" dirty="0"/>
              <a:t>Pump-fed dual expander cycle:</a:t>
            </a:r>
          </a:p>
          <a:p>
            <a:pPr lvl="1">
              <a:lnSpc>
                <a:spcPct val="110000"/>
              </a:lnSpc>
            </a:pPr>
            <a:r>
              <a:rPr lang="en-US" sz="1932" dirty="0"/>
              <a:t>In a similar way that the staged combustion cycle can be implemented separately on the oxidizer and fuel on the full flow cycle, the expander cycle can be implemented on two separate paths as the </a:t>
            </a:r>
            <a:r>
              <a:rPr lang="en-US" sz="1932" b="1" dirty="0"/>
              <a:t>dual expander cycle</a:t>
            </a:r>
          </a:p>
          <a:p>
            <a:pPr lvl="1">
              <a:lnSpc>
                <a:spcPct val="110000"/>
              </a:lnSpc>
            </a:pPr>
            <a:r>
              <a:rPr lang="en-US" sz="1932" dirty="0"/>
              <a:t>The use of hot gases of the same chemistry as the liquid for the turbine and pump side of the turbopumps eliminates the need for purges and some failure modes</a:t>
            </a:r>
          </a:p>
          <a:p>
            <a:pPr lvl="1">
              <a:lnSpc>
                <a:spcPct val="110000"/>
              </a:lnSpc>
            </a:pPr>
            <a:r>
              <a:rPr lang="en-US" sz="1932" dirty="0"/>
              <a:t>Additionally, when the density of the fuel and oxidizer is significantly different, as it is in the LH2 / </a:t>
            </a:r>
            <a:r>
              <a:rPr lang="en-US" sz="1932" dirty="0" err="1"/>
              <a:t>LOx</a:t>
            </a:r>
            <a:r>
              <a:rPr lang="en-US" sz="1932" dirty="0"/>
              <a:t> case, the optimal turbopump speeds differ so much that they need a gearbox between the fuel and oxidizer pumps</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103</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98465425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sz="2266" dirty="0"/>
              <a:t>Pump-fed dual expander cycle:</a:t>
            </a:r>
          </a:p>
          <a:p>
            <a:pPr lvl="1">
              <a:lnSpc>
                <a:spcPct val="110000"/>
              </a:lnSpc>
            </a:pPr>
            <a:r>
              <a:rPr lang="en-US" sz="1932" dirty="0"/>
              <a:t>The use of dual expander cycle, with separate turbines, eliminates this failure-prone piece of equipment (i.e. gear box)</a:t>
            </a:r>
          </a:p>
          <a:p>
            <a:pPr lvl="1">
              <a:lnSpc>
                <a:spcPct val="110000"/>
              </a:lnSpc>
            </a:pPr>
            <a:r>
              <a:rPr lang="en-US" sz="1932" dirty="0"/>
              <a:t>Dual expander cycle can be implemented by either using separated sections on the regenerative cooling system for the fuel and the oxidizer, or by using a single fluid for cooling and a heat exchanger to boil the second fluid</a:t>
            </a:r>
          </a:p>
          <a:p>
            <a:pPr lvl="1">
              <a:lnSpc>
                <a:spcPct val="110000"/>
              </a:lnSpc>
            </a:pPr>
            <a:r>
              <a:rPr lang="en-US" sz="1932" dirty="0"/>
              <a:t>In the first case, for example, you could use the fuel to cool the combustion chamber, and the oxidizer to cool the nozzle extension</a:t>
            </a:r>
          </a:p>
          <a:p>
            <a:pPr lvl="1">
              <a:lnSpc>
                <a:spcPct val="110000"/>
              </a:lnSpc>
            </a:pPr>
            <a:r>
              <a:rPr lang="en-US" sz="1932" dirty="0"/>
              <a:t>In the second case, you could use the fuel to cool the whole engine and a heat exchanger to boil the oxidizer</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104</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33897523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pPr>
              <a:lnSpc>
                <a:spcPct val="110000"/>
              </a:lnSpc>
            </a:pPr>
            <a:r>
              <a:rPr lang="en-US" dirty="0"/>
              <a:t>a</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105</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0BFA7190-8FB1-4D11-AE17-0E4B64698979}"/>
              </a:ext>
            </a:extLst>
          </p:cNvPr>
          <p:cNvPicPr>
            <a:picLocks noChangeAspect="1"/>
          </p:cNvPicPr>
          <p:nvPr/>
        </p:nvPicPr>
        <p:blipFill>
          <a:blip r:embed="rId2"/>
          <a:stretch>
            <a:fillRect/>
          </a:stretch>
        </p:blipFill>
        <p:spPr>
          <a:xfrm>
            <a:off x="1460579" y="116633"/>
            <a:ext cx="8989611" cy="6465329"/>
          </a:xfrm>
          <a:prstGeom prst="rect">
            <a:avLst/>
          </a:prstGeom>
          <a:solidFill>
            <a:schemeClr val="bg1"/>
          </a:solidFill>
        </p:spPr>
      </p:pic>
      <p:pic>
        <p:nvPicPr>
          <p:cNvPr id="10" name="Picture 4" descr="undefined">
            <a:extLst>
              <a:ext uri="{FF2B5EF4-FFF2-40B4-BE49-F238E27FC236}">
                <a16:creationId xmlns:a16="http://schemas.microsoft.com/office/drawing/2014/main" id="{4A0D292D-7EC9-47A6-8456-E04B282065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68" y="1341"/>
            <a:ext cx="5585817" cy="6855321"/>
          </a:xfrm>
          <a:prstGeom prst="rect">
            <a:avLst/>
          </a:prstGeom>
          <a:solidFill>
            <a:schemeClr val="bg1"/>
          </a:solidFill>
        </p:spPr>
      </p:pic>
      <p:sp>
        <p:nvSpPr>
          <p:cNvPr id="11" name="Textfeld 10">
            <a:extLst>
              <a:ext uri="{FF2B5EF4-FFF2-40B4-BE49-F238E27FC236}">
                <a16:creationId xmlns:a16="http://schemas.microsoft.com/office/drawing/2014/main" id="{61988E56-80CE-449E-A6F9-D88BD571D78F}"/>
              </a:ext>
            </a:extLst>
          </p:cNvPr>
          <p:cNvSpPr txBox="1"/>
          <p:nvPr/>
        </p:nvSpPr>
        <p:spPr>
          <a:xfrm>
            <a:off x="6494692" y="427567"/>
            <a:ext cx="3564007" cy="503018"/>
          </a:xfrm>
          <a:prstGeom prst="rect">
            <a:avLst/>
          </a:prstGeom>
          <a:solidFill>
            <a:schemeClr val="accent1"/>
          </a:solidFill>
        </p:spPr>
        <p:txBody>
          <a:bodyPr wrap="none" rtlCol="0">
            <a:spAutoFit/>
          </a:bodyPr>
          <a:lstStyle/>
          <a:p>
            <a:r>
              <a:rPr lang="en-US" sz="2669" b="1" dirty="0">
                <a:solidFill>
                  <a:schemeClr val="bg1"/>
                </a:solidFill>
              </a:rPr>
              <a:t>Full Expander Cycle</a:t>
            </a:r>
          </a:p>
        </p:txBody>
      </p:sp>
      <p:sp>
        <p:nvSpPr>
          <p:cNvPr id="12" name="Rechteck 11">
            <a:extLst>
              <a:ext uri="{FF2B5EF4-FFF2-40B4-BE49-F238E27FC236}">
                <a16:creationId xmlns:a16="http://schemas.microsoft.com/office/drawing/2014/main" id="{549A863D-3971-47BB-AFF4-7599A1BD135C}"/>
              </a:ext>
            </a:extLst>
          </p:cNvPr>
          <p:cNvSpPr/>
          <p:nvPr/>
        </p:nvSpPr>
        <p:spPr>
          <a:xfrm>
            <a:off x="5121022" y="113336"/>
            <a:ext cx="974979" cy="36004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3" name="Rechteck 12">
            <a:extLst>
              <a:ext uri="{FF2B5EF4-FFF2-40B4-BE49-F238E27FC236}">
                <a16:creationId xmlns:a16="http://schemas.microsoft.com/office/drawing/2014/main" id="{AD7E206A-B833-4FAE-B426-F14D8BE13E02}"/>
              </a:ext>
            </a:extLst>
          </p:cNvPr>
          <p:cNvSpPr/>
          <p:nvPr/>
        </p:nvSpPr>
        <p:spPr>
          <a:xfrm>
            <a:off x="10211537" y="116632"/>
            <a:ext cx="1652644" cy="65764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4" name="Textfeld 13">
            <a:extLst>
              <a:ext uri="{FF2B5EF4-FFF2-40B4-BE49-F238E27FC236}">
                <a16:creationId xmlns:a16="http://schemas.microsoft.com/office/drawing/2014/main" id="{0C101EE3-FDC4-4FC3-87CD-8D81A18776EF}"/>
              </a:ext>
            </a:extLst>
          </p:cNvPr>
          <p:cNvSpPr txBox="1"/>
          <p:nvPr/>
        </p:nvSpPr>
        <p:spPr>
          <a:xfrm>
            <a:off x="8843428" y="4240374"/>
            <a:ext cx="3121208" cy="2553547"/>
          </a:xfrm>
          <a:prstGeom prst="rect">
            <a:avLst/>
          </a:prstGeom>
          <a:solidFill>
            <a:schemeClr val="bg1"/>
          </a:solidFill>
        </p:spPr>
        <p:txBody>
          <a:bodyPr wrap="square" rtlCol="0">
            <a:spAutoFit/>
          </a:bodyPr>
          <a:lstStyle/>
          <a:p>
            <a:r>
              <a:rPr lang="en-US" sz="1999" dirty="0"/>
              <a:t>Expander rocket engine (closed cycle) - Heat from the nozzle and </a:t>
            </a:r>
            <a:br>
              <a:rPr lang="en-US" sz="1999" dirty="0"/>
            </a:br>
            <a:r>
              <a:rPr lang="en-US" sz="1999" dirty="0"/>
              <a:t>combustion chamber powers the fuel and oxidizer pump</a:t>
            </a:r>
          </a:p>
          <a:p>
            <a:r>
              <a:rPr lang="en-US" sz="1999" dirty="0"/>
              <a:t>Use of expanded (coolant) gas</a:t>
            </a:r>
          </a:p>
        </p:txBody>
      </p:sp>
    </p:spTree>
    <p:extLst>
      <p:ext uri="{BB962C8B-B14F-4D97-AF65-F5344CB8AC3E}">
        <p14:creationId xmlns:p14="http://schemas.microsoft.com/office/powerpoint/2010/main" val="270210490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sz="2266" dirty="0"/>
              <a:t>Pump-fed full expander cycle:</a:t>
            </a:r>
          </a:p>
          <a:p>
            <a:pPr lvl="1">
              <a:lnSpc>
                <a:spcPct val="110000"/>
              </a:lnSpc>
            </a:pPr>
            <a:r>
              <a:rPr lang="en-US" sz="1733" dirty="0"/>
              <a:t>The full expander cycle is a power cycle of a bi-propellant engine</a:t>
            </a:r>
          </a:p>
          <a:p>
            <a:pPr lvl="1">
              <a:lnSpc>
                <a:spcPct val="110000"/>
              </a:lnSpc>
            </a:pPr>
            <a:r>
              <a:rPr lang="en-US" sz="1733" dirty="0"/>
              <a:t>In this cycle, the fuel is used to cool the engine's combustion chamber, picking up heat and changing phase</a:t>
            </a:r>
          </a:p>
          <a:p>
            <a:pPr lvl="1">
              <a:lnSpc>
                <a:spcPct val="110000"/>
              </a:lnSpc>
            </a:pPr>
            <a:r>
              <a:rPr lang="en-US" sz="1733" dirty="0"/>
              <a:t>The now heated and gaseous fuel then powers the turbine that drives the engine's fuel and oxidizer pumps before being injected into the combustion chamber and burned</a:t>
            </a:r>
          </a:p>
          <a:p>
            <a:pPr lvl="1">
              <a:lnSpc>
                <a:spcPct val="110000"/>
              </a:lnSpc>
            </a:pPr>
            <a:r>
              <a:rPr lang="en-US" sz="1733" dirty="0"/>
              <a:t>Because of the necessary phase change, the expander cycle is thrust limited by the square-cube law</a:t>
            </a:r>
          </a:p>
          <a:p>
            <a:pPr lvl="1">
              <a:lnSpc>
                <a:spcPct val="110000"/>
              </a:lnSpc>
            </a:pPr>
            <a:r>
              <a:rPr lang="en-US" sz="1733" dirty="0"/>
              <a:t>When a bell-shaped nozzle is scaled, the nozzle surface area with which to heat the fuel increases as the square of the radius, but the volume of fuel to be heated increases as the cube of the radius</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106</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45847447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sz="2266" dirty="0"/>
              <a:t>Pump-fed full expander cycle:</a:t>
            </a:r>
          </a:p>
          <a:p>
            <a:pPr lvl="1">
              <a:lnSpc>
                <a:spcPct val="110000"/>
              </a:lnSpc>
            </a:pPr>
            <a:r>
              <a:rPr lang="en-US" sz="1733" dirty="0"/>
              <a:t>So, beyond approximately 300 </a:t>
            </a:r>
            <a:r>
              <a:rPr lang="en-US" sz="1733" dirty="0" err="1"/>
              <a:t>kN</a:t>
            </a:r>
            <a:r>
              <a:rPr lang="en-US" sz="1733" dirty="0"/>
              <a:t> of thrust, there is no longer enough nozzle area to heat enough fuel to drive the turbines and hence the fuel pumps</a:t>
            </a:r>
          </a:p>
          <a:p>
            <a:pPr lvl="1">
              <a:lnSpc>
                <a:spcPct val="110000"/>
              </a:lnSpc>
            </a:pPr>
            <a:r>
              <a:rPr lang="en-US" sz="1733" dirty="0"/>
              <a:t>Higher thrust levels can be achieved using a bypass expander cycle where a portion of the fuel bypasses the turbine and or thrust chamber cooling passages and goes directly to the main chamber injector</a:t>
            </a:r>
            <a:endParaRPr lang="en-US" dirty="0"/>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107</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46444126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sz="2266" dirty="0"/>
              <a:t>Pump-fed full expander cycle:</a:t>
            </a:r>
          </a:p>
          <a:p>
            <a:pPr lvl="1">
              <a:lnSpc>
                <a:spcPct val="110000"/>
              </a:lnSpc>
            </a:pPr>
            <a:r>
              <a:rPr lang="en-US" sz="1932" dirty="0"/>
              <a:t>All expander cycle engines need to use cryogenic propellant such as liquid Hydrogen, liquid Methane or liquid Propane that easily reaches its boiling point</a:t>
            </a:r>
          </a:p>
          <a:p>
            <a:pPr lvl="1">
              <a:lnSpc>
                <a:spcPct val="110000"/>
              </a:lnSpc>
            </a:pPr>
            <a:r>
              <a:rPr lang="en-US" sz="1932" dirty="0"/>
              <a:t>Some expander cycle engines may use a gas generator of some kind to start the turbine and run the engine until the heat input from the thrust chamber and nozzle skirt increases as the chamber pressure builds up</a:t>
            </a:r>
          </a:p>
          <a:p>
            <a:pPr lvl="1">
              <a:lnSpc>
                <a:spcPct val="110000"/>
              </a:lnSpc>
            </a:pPr>
            <a:r>
              <a:rPr lang="en-US" sz="1932" dirty="0"/>
              <a:t>An example of an expander cycle engine is the Vinci engine for the Ariane 6 launch vehicle</a:t>
            </a:r>
          </a:p>
          <a:p>
            <a:pPr>
              <a:lnSpc>
                <a:spcPct val="110000"/>
              </a:lnSpc>
            </a:pPr>
            <a:endParaRPr lang="en-US" dirty="0"/>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108</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49056147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pPr>
              <a:lnSpc>
                <a:spcPct val="110000"/>
              </a:lnSpc>
            </a:pPr>
            <a:r>
              <a:rPr lang="en-US" dirty="0"/>
              <a:t>a</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109</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9" name="Rechteck 8">
            <a:extLst>
              <a:ext uri="{FF2B5EF4-FFF2-40B4-BE49-F238E27FC236}">
                <a16:creationId xmlns:a16="http://schemas.microsoft.com/office/drawing/2014/main" id="{E142D5C4-13D8-4D71-9620-0C19CEBEB3E2}"/>
              </a:ext>
            </a:extLst>
          </p:cNvPr>
          <p:cNvSpPr/>
          <p:nvPr/>
        </p:nvSpPr>
        <p:spPr>
          <a:xfrm>
            <a:off x="5458515" y="73673"/>
            <a:ext cx="6405666" cy="3752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10" name="Grafik 9">
            <a:extLst>
              <a:ext uri="{FF2B5EF4-FFF2-40B4-BE49-F238E27FC236}">
                <a16:creationId xmlns:a16="http://schemas.microsoft.com/office/drawing/2014/main" id="{6C044457-1E69-4159-90A1-96EB1A3C5F31}"/>
              </a:ext>
            </a:extLst>
          </p:cNvPr>
          <p:cNvPicPr>
            <a:picLocks noChangeAspect="1"/>
          </p:cNvPicPr>
          <p:nvPr/>
        </p:nvPicPr>
        <p:blipFill>
          <a:blip r:embed="rId2"/>
          <a:stretch>
            <a:fillRect/>
          </a:stretch>
        </p:blipFill>
        <p:spPr>
          <a:xfrm>
            <a:off x="1350064" y="387585"/>
            <a:ext cx="8901254" cy="6392206"/>
          </a:xfrm>
          <a:prstGeom prst="rect">
            <a:avLst/>
          </a:prstGeom>
          <a:solidFill>
            <a:schemeClr val="bg1"/>
          </a:solidFill>
        </p:spPr>
      </p:pic>
      <p:sp>
        <p:nvSpPr>
          <p:cNvPr id="11" name="Textfeld 10">
            <a:extLst>
              <a:ext uri="{FF2B5EF4-FFF2-40B4-BE49-F238E27FC236}">
                <a16:creationId xmlns:a16="http://schemas.microsoft.com/office/drawing/2014/main" id="{2069DA41-D64E-4FA0-841F-4713C3472A65}"/>
              </a:ext>
            </a:extLst>
          </p:cNvPr>
          <p:cNvSpPr txBox="1"/>
          <p:nvPr/>
        </p:nvSpPr>
        <p:spPr>
          <a:xfrm>
            <a:off x="5990136" y="5596987"/>
            <a:ext cx="4225788" cy="399954"/>
          </a:xfrm>
          <a:prstGeom prst="rect">
            <a:avLst/>
          </a:prstGeom>
          <a:noFill/>
        </p:spPr>
        <p:txBody>
          <a:bodyPr wrap="none" rtlCol="0">
            <a:spAutoFit/>
          </a:bodyPr>
          <a:lstStyle/>
          <a:p>
            <a:r>
              <a:rPr lang="en-US" sz="1999" dirty="0"/>
              <a:t>Pre-burner system with 2 chambers</a:t>
            </a:r>
          </a:p>
        </p:txBody>
      </p:sp>
      <p:sp>
        <p:nvSpPr>
          <p:cNvPr id="12" name="Textfeld 11">
            <a:extLst>
              <a:ext uri="{FF2B5EF4-FFF2-40B4-BE49-F238E27FC236}">
                <a16:creationId xmlns:a16="http://schemas.microsoft.com/office/drawing/2014/main" id="{EDDCB9A0-A511-4BEB-8E2D-C22F4B1BE1A2}"/>
              </a:ext>
            </a:extLst>
          </p:cNvPr>
          <p:cNvSpPr txBox="1"/>
          <p:nvPr/>
        </p:nvSpPr>
        <p:spPr>
          <a:xfrm>
            <a:off x="6494692" y="427567"/>
            <a:ext cx="4797837" cy="913739"/>
          </a:xfrm>
          <a:prstGeom prst="rect">
            <a:avLst/>
          </a:prstGeom>
          <a:solidFill>
            <a:schemeClr val="accent1"/>
          </a:solidFill>
        </p:spPr>
        <p:txBody>
          <a:bodyPr wrap="none" rtlCol="0">
            <a:spAutoFit/>
          </a:bodyPr>
          <a:lstStyle/>
          <a:p>
            <a:pPr algn="ctr"/>
            <a:r>
              <a:rPr lang="en-US" sz="2669" b="1" dirty="0">
                <a:solidFill>
                  <a:schemeClr val="bg1"/>
                </a:solidFill>
              </a:rPr>
              <a:t>Staged Combustion Cycle – </a:t>
            </a:r>
            <a:br>
              <a:rPr lang="en-US" sz="2669" b="1" dirty="0">
                <a:solidFill>
                  <a:schemeClr val="bg1"/>
                </a:solidFill>
              </a:rPr>
            </a:br>
            <a:r>
              <a:rPr lang="en-US" sz="2669" b="1" dirty="0">
                <a:solidFill>
                  <a:schemeClr val="bg1"/>
                </a:solidFill>
              </a:rPr>
              <a:t>Fuel Rich</a:t>
            </a:r>
          </a:p>
        </p:txBody>
      </p:sp>
      <p:pic>
        <p:nvPicPr>
          <p:cNvPr id="13" name="Picture 2" descr="undefined">
            <a:extLst>
              <a:ext uri="{FF2B5EF4-FFF2-40B4-BE49-F238E27FC236}">
                <a16:creationId xmlns:a16="http://schemas.microsoft.com/office/drawing/2014/main" id="{44EC30AF-1489-4C63-955C-014D018526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32" y="1341"/>
            <a:ext cx="5585817" cy="6855321"/>
          </a:xfrm>
          <a:prstGeom prst="rect">
            <a:avLst/>
          </a:prstGeom>
          <a:solidFill>
            <a:schemeClr val="bg1"/>
          </a:solidFill>
        </p:spPr>
      </p:pic>
      <p:sp>
        <p:nvSpPr>
          <p:cNvPr id="14" name="Rechteck 13">
            <a:extLst>
              <a:ext uri="{FF2B5EF4-FFF2-40B4-BE49-F238E27FC236}">
                <a16:creationId xmlns:a16="http://schemas.microsoft.com/office/drawing/2014/main" id="{2F414C34-BC12-4E58-9540-9B4787279088}"/>
              </a:ext>
            </a:extLst>
          </p:cNvPr>
          <p:cNvSpPr/>
          <p:nvPr/>
        </p:nvSpPr>
        <p:spPr>
          <a:xfrm>
            <a:off x="5132554" y="140855"/>
            <a:ext cx="1323487" cy="12435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20036774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125730" indent="0">
              <a:buNone/>
            </a:pPr>
            <a:r>
              <a:rPr lang="en-US" sz="2400" dirty="0">
                <a:solidFill>
                  <a:schemeClr val="tx1"/>
                </a:solidFill>
              </a:rPr>
              <a:t>Objective: To develop the basics of chemical propulsion </a:t>
            </a:r>
          </a:p>
          <a:p>
            <a:r>
              <a:rPr lang="en-US" dirty="0"/>
              <a:t>Chemical Propulsion Systems</a:t>
            </a:r>
          </a:p>
          <a:p>
            <a:pPr lvl="1"/>
            <a:r>
              <a:rPr lang="en-US" sz="2000" dirty="0"/>
              <a:t>Gaseous propulsion systems</a:t>
            </a:r>
          </a:p>
          <a:p>
            <a:pPr lvl="1">
              <a:lnSpc>
                <a:spcPct val="110000"/>
              </a:lnSpc>
            </a:pPr>
            <a:r>
              <a:rPr lang="en-US" sz="2000" dirty="0"/>
              <a:t>Liquid propulsion systems</a:t>
            </a:r>
          </a:p>
          <a:p>
            <a:pPr lvl="1">
              <a:lnSpc>
                <a:spcPct val="110000"/>
              </a:lnSpc>
            </a:pPr>
            <a:r>
              <a:rPr lang="en-US" sz="2000" dirty="0"/>
              <a:t>Gelled propulsion systems</a:t>
            </a:r>
          </a:p>
          <a:p>
            <a:pPr lvl="1">
              <a:lnSpc>
                <a:spcPct val="110000"/>
              </a:lnSpc>
            </a:pPr>
            <a:r>
              <a:rPr lang="en-US" sz="2000" dirty="0"/>
              <a:t>Solid propulsion systems</a:t>
            </a:r>
          </a:p>
          <a:p>
            <a:pPr lvl="1">
              <a:lnSpc>
                <a:spcPct val="110000"/>
              </a:lnSpc>
            </a:pPr>
            <a:r>
              <a:rPr lang="en-US" sz="2000" dirty="0"/>
              <a:t>Hybrid (liquid / solid) propulsion systems</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Which Chemical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11</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9" name="Rechteck 8">
            <a:extLst>
              <a:ext uri="{FF2B5EF4-FFF2-40B4-BE49-F238E27FC236}">
                <a16:creationId xmlns:a16="http://schemas.microsoft.com/office/drawing/2014/main" id="{5539A4E5-1CD0-4144-A9C7-20DDF4337521}"/>
              </a:ext>
            </a:extLst>
          </p:cNvPr>
          <p:cNvSpPr/>
          <p:nvPr/>
        </p:nvSpPr>
        <p:spPr>
          <a:xfrm>
            <a:off x="330158" y="189000"/>
            <a:ext cx="11520000" cy="6480000"/>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lumMod val="50000"/>
                </a:schemeClr>
              </a:solidFill>
            </a:endParaRPr>
          </a:p>
        </p:txBody>
      </p:sp>
      <p:sp>
        <p:nvSpPr>
          <p:cNvPr id="10" name="Rechteck 9">
            <a:extLst>
              <a:ext uri="{FF2B5EF4-FFF2-40B4-BE49-F238E27FC236}">
                <a16:creationId xmlns:a16="http://schemas.microsoft.com/office/drawing/2014/main" id="{E9B0A04A-5CA9-45BE-BE67-10D968D661AF}"/>
              </a:ext>
            </a:extLst>
          </p:cNvPr>
          <p:cNvSpPr/>
          <p:nvPr/>
        </p:nvSpPr>
        <p:spPr>
          <a:xfrm>
            <a:off x="1648919" y="368120"/>
            <a:ext cx="10080000" cy="540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Propellant Phase in Tanks</a:t>
            </a:r>
          </a:p>
        </p:txBody>
      </p:sp>
      <p:sp>
        <p:nvSpPr>
          <p:cNvPr id="11" name="Rechteck 10">
            <a:extLst>
              <a:ext uri="{FF2B5EF4-FFF2-40B4-BE49-F238E27FC236}">
                <a16:creationId xmlns:a16="http://schemas.microsoft.com/office/drawing/2014/main" id="{8C41456F-85D0-4E65-A78A-A68FB2AEE749}"/>
              </a:ext>
            </a:extLst>
          </p:cNvPr>
          <p:cNvSpPr/>
          <p:nvPr/>
        </p:nvSpPr>
        <p:spPr>
          <a:xfrm>
            <a:off x="1648919" y="1005248"/>
            <a:ext cx="2880000" cy="540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Solid</a:t>
            </a:r>
          </a:p>
        </p:txBody>
      </p:sp>
      <p:sp>
        <p:nvSpPr>
          <p:cNvPr id="12" name="Rechteck 11">
            <a:extLst>
              <a:ext uri="{FF2B5EF4-FFF2-40B4-BE49-F238E27FC236}">
                <a16:creationId xmlns:a16="http://schemas.microsoft.com/office/drawing/2014/main" id="{0716AE1C-668B-4964-978A-3AE17AB5EE85}"/>
              </a:ext>
            </a:extLst>
          </p:cNvPr>
          <p:cNvSpPr/>
          <p:nvPr/>
        </p:nvSpPr>
        <p:spPr>
          <a:xfrm>
            <a:off x="4617541" y="1005248"/>
            <a:ext cx="4140000" cy="540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Liquid</a:t>
            </a:r>
          </a:p>
        </p:txBody>
      </p:sp>
      <p:sp>
        <p:nvSpPr>
          <p:cNvPr id="13" name="Rechteck 12">
            <a:extLst>
              <a:ext uri="{FF2B5EF4-FFF2-40B4-BE49-F238E27FC236}">
                <a16:creationId xmlns:a16="http://schemas.microsoft.com/office/drawing/2014/main" id="{87F90AA1-1355-4946-83FC-EEED11D7E089}"/>
              </a:ext>
            </a:extLst>
          </p:cNvPr>
          <p:cNvSpPr/>
          <p:nvPr/>
        </p:nvSpPr>
        <p:spPr>
          <a:xfrm>
            <a:off x="8848919" y="997300"/>
            <a:ext cx="2880000" cy="540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Gas</a:t>
            </a:r>
          </a:p>
        </p:txBody>
      </p:sp>
      <p:sp>
        <p:nvSpPr>
          <p:cNvPr id="14" name="Rechteck 13">
            <a:extLst>
              <a:ext uri="{FF2B5EF4-FFF2-40B4-BE49-F238E27FC236}">
                <a16:creationId xmlns:a16="http://schemas.microsoft.com/office/drawing/2014/main" id="{8B04E786-0617-43A0-B766-41DBC41D22B0}"/>
              </a:ext>
            </a:extLst>
          </p:cNvPr>
          <p:cNvSpPr/>
          <p:nvPr/>
        </p:nvSpPr>
        <p:spPr>
          <a:xfrm rot="16200000">
            <a:off x="-1762899" y="3819088"/>
            <a:ext cx="4932000" cy="540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Chemical Reaction</a:t>
            </a:r>
          </a:p>
        </p:txBody>
      </p:sp>
      <p:sp>
        <p:nvSpPr>
          <p:cNvPr id="15" name="Rechteck 14">
            <a:extLst>
              <a:ext uri="{FF2B5EF4-FFF2-40B4-BE49-F238E27FC236}">
                <a16:creationId xmlns:a16="http://schemas.microsoft.com/office/drawing/2014/main" id="{1366ED20-F0FF-4D98-BBB3-A6C4BAFCAED2}"/>
              </a:ext>
            </a:extLst>
          </p:cNvPr>
          <p:cNvSpPr/>
          <p:nvPr/>
        </p:nvSpPr>
        <p:spPr>
          <a:xfrm rot="16200000">
            <a:off x="703949" y="5655088"/>
            <a:ext cx="1260000" cy="540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No</a:t>
            </a:r>
          </a:p>
        </p:txBody>
      </p:sp>
      <p:sp>
        <p:nvSpPr>
          <p:cNvPr id="16" name="Rechteck 15">
            <a:extLst>
              <a:ext uri="{FF2B5EF4-FFF2-40B4-BE49-F238E27FC236}">
                <a16:creationId xmlns:a16="http://schemas.microsoft.com/office/drawing/2014/main" id="{4B8E68D0-BED6-48B6-9BD4-125A14503E0B}"/>
              </a:ext>
            </a:extLst>
          </p:cNvPr>
          <p:cNvSpPr/>
          <p:nvPr/>
        </p:nvSpPr>
        <p:spPr>
          <a:xfrm rot="16200000">
            <a:off x="611723" y="4255279"/>
            <a:ext cx="1440000" cy="540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Decomp</a:t>
            </a:r>
          </a:p>
        </p:txBody>
      </p:sp>
      <p:sp>
        <p:nvSpPr>
          <p:cNvPr id="17" name="Rechteck 16">
            <a:extLst>
              <a:ext uri="{FF2B5EF4-FFF2-40B4-BE49-F238E27FC236}">
                <a16:creationId xmlns:a16="http://schemas.microsoft.com/office/drawing/2014/main" id="{9DD05F47-8811-44C6-B0D4-52D64F4B54A6}"/>
              </a:ext>
            </a:extLst>
          </p:cNvPr>
          <p:cNvSpPr/>
          <p:nvPr/>
        </p:nvSpPr>
        <p:spPr>
          <a:xfrm rot="16200000">
            <a:off x="269723" y="2431535"/>
            <a:ext cx="2124000" cy="540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Combustion</a:t>
            </a:r>
          </a:p>
        </p:txBody>
      </p:sp>
      <p:sp>
        <p:nvSpPr>
          <p:cNvPr id="18" name="Rechteck 17">
            <a:extLst>
              <a:ext uri="{FF2B5EF4-FFF2-40B4-BE49-F238E27FC236}">
                <a16:creationId xmlns:a16="http://schemas.microsoft.com/office/drawing/2014/main" id="{3C4A48AD-F010-4501-A47F-30354EC4DE5D}"/>
              </a:ext>
            </a:extLst>
          </p:cNvPr>
          <p:cNvSpPr/>
          <p:nvPr/>
        </p:nvSpPr>
        <p:spPr>
          <a:xfrm>
            <a:off x="4617541" y="4428795"/>
            <a:ext cx="4140000" cy="82884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Hydrazine (N2H4) HTP (H2O2) ADN</a:t>
            </a:r>
          </a:p>
        </p:txBody>
      </p:sp>
      <p:sp>
        <p:nvSpPr>
          <p:cNvPr id="19" name="Textfeld 18">
            <a:extLst>
              <a:ext uri="{FF2B5EF4-FFF2-40B4-BE49-F238E27FC236}">
                <a16:creationId xmlns:a16="http://schemas.microsoft.com/office/drawing/2014/main" id="{3FABBF56-2150-43CF-B4FD-D648102F6BC6}"/>
              </a:ext>
            </a:extLst>
          </p:cNvPr>
          <p:cNvSpPr txBox="1"/>
          <p:nvPr/>
        </p:nvSpPr>
        <p:spPr>
          <a:xfrm>
            <a:off x="4617541" y="5274672"/>
            <a:ext cx="4406538" cy="461665"/>
          </a:xfrm>
          <a:prstGeom prst="rect">
            <a:avLst/>
          </a:prstGeom>
          <a:noFill/>
        </p:spPr>
        <p:txBody>
          <a:bodyPr wrap="square" rtlCol="0">
            <a:spAutoFit/>
          </a:bodyPr>
          <a:lstStyle/>
          <a:p>
            <a:pPr algn="ctr"/>
            <a:r>
              <a:rPr lang="en-US" sz="2400" dirty="0">
                <a:solidFill>
                  <a:schemeClr val="tx1">
                    <a:lumMod val="50000"/>
                  </a:schemeClr>
                </a:solidFill>
              </a:rPr>
              <a:t>Monopropellant Thruster</a:t>
            </a:r>
          </a:p>
        </p:txBody>
      </p:sp>
      <p:sp>
        <p:nvSpPr>
          <p:cNvPr id="20" name="Rechteck 19">
            <a:extLst>
              <a:ext uri="{FF2B5EF4-FFF2-40B4-BE49-F238E27FC236}">
                <a16:creationId xmlns:a16="http://schemas.microsoft.com/office/drawing/2014/main" id="{1987FC0A-F7D3-4F35-BB7A-3F319E83984E}"/>
              </a:ext>
            </a:extLst>
          </p:cNvPr>
          <p:cNvSpPr/>
          <p:nvPr/>
        </p:nvSpPr>
        <p:spPr>
          <a:xfrm>
            <a:off x="4617541" y="1764287"/>
            <a:ext cx="4140000" cy="82884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t>LOx</a:t>
            </a:r>
            <a:r>
              <a:rPr lang="en-US" sz="2400" dirty="0"/>
              <a:t> / LH2 – </a:t>
            </a:r>
            <a:r>
              <a:rPr lang="en-US" sz="2400" dirty="0" err="1"/>
              <a:t>LOx</a:t>
            </a:r>
            <a:r>
              <a:rPr lang="en-US" sz="2400" dirty="0"/>
              <a:t> / LCH4 – </a:t>
            </a:r>
            <a:br>
              <a:rPr lang="en-US" sz="2400" dirty="0"/>
            </a:br>
            <a:r>
              <a:rPr lang="en-US" sz="2400" dirty="0"/>
              <a:t>MON / MMH – HTP / Ethanol</a:t>
            </a:r>
          </a:p>
        </p:txBody>
      </p:sp>
      <p:sp>
        <p:nvSpPr>
          <p:cNvPr id="21" name="Rechteck 20">
            <a:extLst>
              <a:ext uri="{FF2B5EF4-FFF2-40B4-BE49-F238E27FC236}">
                <a16:creationId xmlns:a16="http://schemas.microsoft.com/office/drawing/2014/main" id="{5F4683A3-66C3-4698-97BC-4E8CB3AE192A}"/>
              </a:ext>
            </a:extLst>
          </p:cNvPr>
          <p:cNvSpPr/>
          <p:nvPr/>
        </p:nvSpPr>
        <p:spPr>
          <a:xfrm>
            <a:off x="4617541" y="3840335"/>
            <a:ext cx="4140000" cy="54000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HTP / IPA</a:t>
            </a:r>
          </a:p>
        </p:txBody>
      </p:sp>
      <p:sp>
        <p:nvSpPr>
          <p:cNvPr id="22" name="Textfeld 21">
            <a:extLst>
              <a:ext uri="{FF2B5EF4-FFF2-40B4-BE49-F238E27FC236}">
                <a16:creationId xmlns:a16="http://schemas.microsoft.com/office/drawing/2014/main" id="{90B70EB9-65AE-40C1-86B2-7401B33283EB}"/>
              </a:ext>
            </a:extLst>
          </p:cNvPr>
          <p:cNvSpPr txBox="1"/>
          <p:nvPr/>
        </p:nvSpPr>
        <p:spPr>
          <a:xfrm>
            <a:off x="4602551" y="1411457"/>
            <a:ext cx="4140000" cy="461665"/>
          </a:xfrm>
          <a:prstGeom prst="rect">
            <a:avLst/>
          </a:prstGeom>
          <a:noFill/>
        </p:spPr>
        <p:txBody>
          <a:bodyPr wrap="square" rtlCol="0">
            <a:spAutoFit/>
          </a:bodyPr>
          <a:lstStyle/>
          <a:p>
            <a:pPr algn="ctr"/>
            <a:r>
              <a:rPr lang="en-US" sz="2400" dirty="0">
                <a:solidFill>
                  <a:schemeClr val="tx1">
                    <a:lumMod val="50000"/>
                  </a:schemeClr>
                </a:solidFill>
              </a:rPr>
              <a:t>Bipropellant Thruster</a:t>
            </a:r>
          </a:p>
        </p:txBody>
      </p:sp>
      <p:sp>
        <p:nvSpPr>
          <p:cNvPr id="23" name="Rechteck 22">
            <a:extLst>
              <a:ext uri="{FF2B5EF4-FFF2-40B4-BE49-F238E27FC236}">
                <a16:creationId xmlns:a16="http://schemas.microsoft.com/office/drawing/2014/main" id="{E5910269-3BE7-47DF-8A9A-13A7A5F6DEB5}"/>
              </a:ext>
            </a:extLst>
          </p:cNvPr>
          <p:cNvSpPr/>
          <p:nvPr/>
        </p:nvSpPr>
        <p:spPr>
          <a:xfrm>
            <a:off x="8848919" y="1764287"/>
            <a:ext cx="2880000" cy="540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t>GOx</a:t>
            </a:r>
            <a:r>
              <a:rPr lang="en-US" sz="2400" dirty="0"/>
              <a:t> / GCH4</a:t>
            </a:r>
          </a:p>
        </p:txBody>
      </p:sp>
      <p:sp>
        <p:nvSpPr>
          <p:cNvPr id="24" name="Rechteck 23">
            <a:extLst>
              <a:ext uri="{FF2B5EF4-FFF2-40B4-BE49-F238E27FC236}">
                <a16:creationId xmlns:a16="http://schemas.microsoft.com/office/drawing/2014/main" id="{EF92CD72-F7A5-40D9-B785-57898ECC73DF}"/>
              </a:ext>
            </a:extLst>
          </p:cNvPr>
          <p:cNvSpPr/>
          <p:nvPr/>
        </p:nvSpPr>
        <p:spPr>
          <a:xfrm>
            <a:off x="1675356" y="1766330"/>
            <a:ext cx="2880000" cy="82884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Double base or composite </a:t>
            </a:r>
          </a:p>
        </p:txBody>
      </p:sp>
      <p:sp>
        <p:nvSpPr>
          <p:cNvPr id="25" name="Textfeld 24">
            <a:extLst>
              <a:ext uri="{FF2B5EF4-FFF2-40B4-BE49-F238E27FC236}">
                <a16:creationId xmlns:a16="http://schemas.microsoft.com/office/drawing/2014/main" id="{8AE6704A-8791-4E79-A3DC-6CA9EF6887A6}"/>
              </a:ext>
            </a:extLst>
          </p:cNvPr>
          <p:cNvSpPr txBox="1"/>
          <p:nvPr/>
        </p:nvSpPr>
        <p:spPr>
          <a:xfrm>
            <a:off x="1722551" y="1440386"/>
            <a:ext cx="2880000" cy="461665"/>
          </a:xfrm>
          <a:prstGeom prst="rect">
            <a:avLst/>
          </a:prstGeom>
          <a:noFill/>
        </p:spPr>
        <p:txBody>
          <a:bodyPr wrap="square" rtlCol="0">
            <a:spAutoFit/>
          </a:bodyPr>
          <a:lstStyle/>
          <a:p>
            <a:pPr algn="ctr"/>
            <a:r>
              <a:rPr lang="en-US" sz="2400" dirty="0">
                <a:solidFill>
                  <a:schemeClr val="tx1">
                    <a:lumMod val="50000"/>
                  </a:schemeClr>
                </a:solidFill>
              </a:rPr>
              <a:t>Bi-prop Thruster</a:t>
            </a:r>
          </a:p>
        </p:txBody>
      </p:sp>
      <p:sp>
        <p:nvSpPr>
          <p:cNvPr id="26" name="Rechteck 25">
            <a:extLst>
              <a:ext uri="{FF2B5EF4-FFF2-40B4-BE49-F238E27FC236}">
                <a16:creationId xmlns:a16="http://schemas.microsoft.com/office/drawing/2014/main" id="{40FEA4E6-7FA7-4D54-A83C-948CDF40BACC}"/>
              </a:ext>
            </a:extLst>
          </p:cNvPr>
          <p:cNvSpPr/>
          <p:nvPr/>
        </p:nvSpPr>
        <p:spPr>
          <a:xfrm>
            <a:off x="2718462" y="3228826"/>
            <a:ext cx="4140000" cy="54000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Solid / Liquid</a:t>
            </a:r>
          </a:p>
        </p:txBody>
      </p:sp>
      <p:sp>
        <p:nvSpPr>
          <p:cNvPr id="27" name="Textfeld 26">
            <a:extLst>
              <a:ext uri="{FF2B5EF4-FFF2-40B4-BE49-F238E27FC236}">
                <a16:creationId xmlns:a16="http://schemas.microsoft.com/office/drawing/2014/main" id="{DE202C49-4E6E-466D-A9C2-739998563D8F}"/>
              </a:ext>
            </a:extLst>
          </p:cNvPr>
          <p:cNvSpPr txBox="1"/>
          <p:nvPr/>
        </p:nvSpPr>
        <p:spPr>
          <a:xfrm>
            <a:off x="1355321" y="3288824"/>
            <a:ext cx="2880000" cy="830997"/>
          </a:xfrm>
          <a:prstGeom prst="rect">
            <a:avLst/>
          </a:prstGeom>
          <a:noFill/>
        </p:spPr>
        <p:txBody>
          <a:bodyPr wrap="square" rtlCol="0">
            <a:spAutoFit/>
          </a:bodyPr>
          <a:lstStyle/>
          <a:p>
            <a:pPr algn="ctr"/>
            <a:r>
              <a:rPr lang="en-US" sz="2400" dirty="0">
                <a:solidFill>
                  <a:schemeClr val="tx1">
                    <a:lumMod val="50000"/>
                  </a:schemeClr>
                </a:solidFill>
              </a:rPr>
              <a:t>Hybrid Thruster</a:t>
            </a:r>
            <a:br>
              <a:rPr lang="en-US" sz="2400" dirty="0">
                <a:solidFill>
                  <a:schemeClr val="tx1">
                    <a:lumMod val="50000"/>
                  </a:schemeClr>
                </a:solidFill>
              </a:rPr>
            </a:br>
            <a:r>
              <a:rPr lang="en-US" sz="2400" dirty="0">
                <a:solidFill>
                  <a:schemeClr val="tx1">
                    <a:lumMod val="50000"/>
                  </a:schemeClr>
                </a:solidFill>
              </a:rPr>
              <a:t>Bi-prop</a:t>
            </a:r>
          </a:p>
        </p:txBody>
      </p:sp>
      <p:sp>
        <p:nvSpPr>
          <p:cNvPr id="28" name="Rechteck 27">
            <a:extLst>
              <a:ext uri="{FF2B5EF4-FFF2-40B4-BE49-F238E27FC236}">
                <a16:creationId xmlns:a16="http://schemas.microsoft.com/office/drawing/2014/main" id="{0C676288-3C8E-441F-91D2-9073D8A01B98}"/>
              </a:ext>
            </a:extLst>
          </p:cNvPr>
          <p:cNvSpPr/>
          <p:nvPr/>
        </p:nvSpPr>
        <p:spPr>
          <a:xfrm>
            <a:off x="3973081" y="2636221"/>
            <a:ext cx="2019755" cy="54000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Gelled</a:t>
            </a:r>
          </a:p>
        </p:txBody>
      </p:sp>
      <p:sp>
        <p:nvSpPr>
          <p:cNvPr id="29" name="Textfeld 28">
            <a:extLst>
              <a:ext uri="{FF2B5EF4-FFF2-40B4-BE49-F238E27FC236}">
                <a16:creationId xmlns:a16="http://schemas.microsoft.com/office/drawing/2014/main" id="{2236FC48-E52F-4436-8061-77B86E1AAC48}"/>
              </a:ext>
            </a:extLst>
          </p:cNvPr>
          <p:cNvSpPr txBox="1"/>
          <p:nvPr/>
        </p:nvSpPr>
        <p:spPr>
          <a:xfrm>
            <a:off x="5035878" y="2677811"/>
            <a:ext cx="4140000" cy="461665"/>
          </a:xfrm>
          <a:prstGeom prst="rect">
            <a:avLst/>
          </a:prstGeom>
          <a:noFill/>
        </p:spPr>
        <p:txBody>
          <a:bodyPr wrap="square" rtlCol="0">
            <a:spAutoFit/>
          </a:bodyPr>
          <a:lstStyle/>
          <a:p>
            <a:pPr algn="ctr"/>
            <a:r>
              <a:rPr lang="en-US" sz="2400" dirty="0">
                <a:solidFill>
                  <a:schemeClr val="tx1">
                    <a:lumMod val="50000"/>
                  </a:schemeClr>
                </a:solidFill>
              </a:rPr>
              <a:t>Liquid Thruster</a:t>
            </a:r>
          </a:p>
        </p:txBody>
      </p:sp>
    </p:spTree>
    <p:extLst>
      <p:ext uri="{BB962C8B-B14F-4D97-AF65-F5344CB8AC3E}">
        <p14:creationId xmlns:p14="http://schemas.microsoft.com/office/powerpoint/2010/main" val="162765693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sz="2266" dirty="0"/>
              <a:t>Pump-fed staged combustion cycle:</a:t>
            </a:r>
          </a:p>
          <a:p>
            <a:pPr lvl="1">
              <a:lnSpc>
                <a:spcPct val="110000"/>
              </a:lnSpc>
            </a:pPr>
            <a:r>
              <a:rPr lang="en-US" sz="1932" dirty="0"/>
              <a:t>The </a:t>
            </a:r>
            <a:r>
              <a:rPr lang="en-US" sz="1932" b="1" dirty="0"/>
              <a:t>staged combustion cycle </a:t>
            </a:r>
            <a:r>
              <a:rPr lang="en-US" sz="1932" dirty="0"/>
              <a:t>(sometimes known as topping cycle, pre-burner cycle, or closed cycle) is a power cycle of a bi-propellant engine</a:t>
            </a:r>
          </a:p>
          <a:p>
            <a:pPr lvl="1">
              <a:lnSpc>
                <a:spcPct val="110000"/>
              </a:lnSpc>
            </a:pPr>
            <a:r>
              <a:rPr lang="en-US" sz="1932" dirty="0"/>
              <a:t>In the staged combustion cycle, propellant flows through multiple combustion chambers and is thus combusted in stages</a:t>
            </a:r>
          </a:p>
          <a:p>
            <a:pPr lvl="1">
              <a:lnSpc>
                <a:spcPct val="110000"/>
              </a:lnSpc>
            </a:pPr>
            <a:r>
              <a:rPr lang="en-US" sz="1932" dirty="0"/>
              <a:t>The main advantage relative to other rocket engine power cycles is the high fuel efficiency measured through the specific impulse, while its main disadvantage is its complexity</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110</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96981621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sz="2266" dirty="0"/>
              <a:t>Pump-fed staged combustion cycle:</a:t>
            </a:r>
          </a:p>
          <a:p>
            <a:pPr lvl="1">
              <a:lnSpc>
                <a:spcPct val="110000"/>
              </a:lnSpc>
            </a:pPr>
            <a:r>
              <a:rPr lang="en-US" dirty="0"/>
              <a:t>Typically, propellant flows through two kinds of combustion chambers: the first called pre-burner and the second called main combustion chamber</a:t>
            </a:r>
          </a:p>
          <a:p>
            <a:pPr lvl="1">
              <a:lnSpc>
                <a:spcPct val="110000"/>
              </a:lnSpc>
            </a:pPr>
            <a:r>
              <a:rPr lang="en-US" dirty="0"/>
              <a:t>In the pre-burner, a small portion of propellant, usually fuel-rich, is partly combusted, and the increasing volume flow is used to drive the turbo-pumps that feed the engine with propellant</a:t>
            </a:r>
          </a:p>
          <a:p>
            <a:pPr lvl="1">
              <a:lnSpc>
                <a:spcPct val="110000"/>
              </a:lnSpc>
            </a:pPr>
            <a:r>
              <a:rPr lang="en-US" dirty="0"/>
              <a:t>The gas impulse, is then injected into the main combustion chamber and combusted completely with the other propellant to produce thrust</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111</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13970511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sz="2266" dirty="0"/>
              <a:t>Pump-fed staged combustion cycle:</a:t>
            </a:r>
          </a:p>
          <a:p>
            <a:pPr lvl="1">
              <a:lnSpc>
                <a:spcPct val="110000"/>
              </a:lnSpc>
            </a:pPr>
            <a:r>
              <a:rPr lang="en-US" sz="2000" dirty="0"/>
              <a:t>The main advantage is fuel efficiency due to all of the propellant flowing to the main combustion chamber, which also allows for higher thrust</a:t>
            </a:r>
          </a:p>
          <a:p>
            <a:pPr lvl="1">
              <a:lnSpc>
                <a:spcPct val="110000"/>
              </a:lnSpc>
            </a:pPr>
            <a:r>
              <a:rPr lang="en-US" sz="2000" dirty="0"/>
              <a:t>The staged combustion cycle is sometimes referred to as closed cycle, as opposed to the gas generator cycle or open cycle where a portion of propellant never reaches the main combustion chamber, here the full flow passes the main combustion chamber</a:t>
            </a:r>
          </a:p>
          <a:p>
            <a:pPr lvl="1">
              <a:lnSpc>
                <a:spcPct val="110000"/>
              </a:lnSpc>
            </a:pPr>
            <a:r>
              <a:rPr lang="en-US" sz="2000" dirty="0"/>
              <a:t>The disadvantage is its complexity, partly a result of the pre-burner exhaust of hot and highly pressurized gas which, particularly when oxidizer-rich, produces extremely harsh conditions for turbines and plumbing</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112</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405102498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sz="2266" dirty="0"/>
              <a:t>Pump-fed staged combustion cycle:</a:t>
            </a:r>
          </a:p>
          <a:p>
            <a:pPr lvl="1">
              <a:lnSpc>
                <a:spcPct val="110000"/>
              </a:lnSpc>
            </a:pPr>
            <a:r>
              <a:rPr lang="en-US" sz="2000" dirty="0"/>
              <a:t>Several variants of the staged combustion cycle exist</a:t>
            </a:r>
          </a:p>
          <a:p>
            <a:pPr lvl="1">
              <a:lnSpc>
                <a:spcPct val="110000"/>
              </a:lnSpc>
            </a:pPr>
            <a:r>
              <a:rPr lang="en-US" sz="2000" dirty="0"/>
              <a:t>Pre-burners that burn a small portion of oxidizer with a full flow of fuel are called fuel-rich, while pre-burners that burn a small portion of fuel with a full flow of oxidizer are called oxidizer-rich</a:t>
            </a:r>
          </a:p>
          <a:p>
            <a:pPr lvl="1">
              <a:lnSpc>
                <a:spcPct val="110000"/>
              </a:lnSpc>
            </a:pPr>
            <a:r>
              <a:rPr lang="en-US" sz="2000" dirty="0"/>
              <a:t>When both oxidizer-rich and fuel-rich pre-burners are used on a single engine, the cycle is called full-flow staged combustion.</a:t>
            </a:r>
          </a:p>
          <a:p>
            <a:pPr lvl="1">
              <a:lnSpc>
                <a:spcPct val="110000"/>
              </a:lnSpc>
            </a:pPr>
            <a:r>
              <a:rPr lang="en-US" sz="2000" dirty="0"/>
              <a:t>Staged combustion designs can be either single-shaft or twin-shaft.</a:t>
            </a:r>
          </a:p>
          <a:p>
            <a:pPr lvl="1">
              <a:lnSpc>
                <a:spcPct val="110000"/>
              </a:lnSpc>
            </a:pPr>
            <a:r>
              <a:rPr lang="en-US" sz="2000" dirty="0"/>
              <a:t>In the single-shaft design, one set of pre-burner and turbine drives both propellant turbo-pumps</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113</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152456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sz="2266" dirty="0"/>
              <a:t>Pump-fed staged combustion cycle:</a:t>
            </a:r>
          </a:p>
          <a:p>
            <a:pPr lvl="1">
              <a:lnSpc>
                <a:spcPct val="110000"/>
              </a:lnSpc>
            </a:pPr>
            <a:r>
              <a:rPr lang="en-US" sz="1932" dirty="0"/>
              <a:t>In the twin-shaft design, the two propellant turbopumps are driven by separate turbines, which are in turn driven by the outflow of either one or separate pre-burners</a:t>
            </a:r>
          </a:p>
          <a:p>
            <a:pPr lvl="1">
              <a:lnSpc>
                <a:spcPct val="110000"/>
              </a:lnSpc>
            </a:pPr>
            <a:r>
              <a:rPr lang="en-US" sz="1932" dirty="0"/>
              <a:t>Relative to a single-shaft design, the twin-shaft design requires an additional turbine (and possibly another pre-burner) but allows for individual control of the two turbo-pumps</a:t>
            </a:r>
          </a:p>
          <a:p>
            <a:pPr lvl="1">
              <a:lnSpc>
                <a:spcPct val="110000"/>
              </a:lnSpc>
            </a:pPr>
            <a:r>
              <a:rPr lang="en-US" sz="1932" dirty="0"/>
              <a:t>In addition to the propellant turbopumps, staged combustion engines often require smaller boost pumps to prevent both pre-burner back-flow and turbo-pump cavitation</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114</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38193678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pPr>
              <a:lnSpc>
                <a:spcPct val="110000"/>
              </a:lnSpc>
            </a:pPr>
            <a:r>
              <a:rPr lang="en-US" dirty="0"/>
              <a:t>a</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115</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7F827AD7-7FC1-4710-AE01-3FBBB25F782E}"/>
              </a:ext>
            </a:extLst>
          </p:cNvPr>
          <p:cNvPicPr>
            <a:picLocks noChangeAspect="1"/>
          </p:cNvPicPr>
          <p:nvPr/>
        </p:nvPicPr>
        <p:blipFill>
          <a:blip r:embed="rId2"/>
          <a:stretch>
            <a:fillRect/>
          </a:stretch>
        </p:blipFill>
        <p:spPr>
          <a:xfrm>
            <a:off x="1350064" y="190709"/>
            <a:ext cx="8901254" cy="6392206"/>
          </a:xfrm>
          <a:prstGeom prst="rect">
            <a:avLst/>
          </a:prstGeom>
          <a:solidFill>
            <a:schemeClr val="bg1"/>
          </a:solidFill>
        </p:spPr>
      </p:pic>
      <p:sp>
        <p:nvSpPr>
          <p:cNvPr id="10" name="Textfeld 9">
            <a:extLst>
              <a:ext uri="{FF2B5EF4-FFF2-40B4-BE49-F238E27FC236}">
                <a16:creationId xmlns:a16="http://schemas.microsoft.com/office/drawing/2014/main" id="{8E5245D0-AD33-462B-87DE-E2346DA968DC}"/>
              </a:ext>
            </a:extLst>
          </p:cNvPr>
          <p:cNvSpPr txBox="1"/>
          <p:nvPr/>
        </p:nvSpPr>
        <p:spPr>
          <a:xfrm>
            <a:off x="5922566" y="5328263"/>
            <a:ext cx="4225788" cy="399954"/>
          </a:xfrm>
          <a:prstGeom prst="rect">
            <a:avLst/>
          </a:prstGeom>
          <a:noFill/>
        </p:spPr>
        <p:txBody>
          <a:bodyPr wrap="none" rtlCol="0">
            <a:spAutoFit/>
          </a:bodyPr>
          <a:lstStyle/>
          <a:p>
            <a:r>
              <a:rPr lang="en-US" sz="1999" dirty="0"/>
              <a:t>Pre-burner system with 2 chambers</a:t>
            </a:r>
          </a:p>
        </p:txBody>
      </p:sp>
      <p:sp>
        <p:nvSpPr>
          <p:cNvPr id="11" name="Textfeld 10">
            <a:extLst>
              <a:ext uri="{FF2B5EF4-FFF2-40B4-BE49-F238E27FC236}">
                <a16:creationId xmlns:a16="http://schemas.microsoft.com/office/drawing/2014/main" id="{2E8D8C33-7985-4238-971A-A0AD1A4295E3}"/>
              </a:ext>
            </a:extLst>
          </p:cNvPr>
          <p:cNvSpPr txBox="1"/>
          <p:nvPr/>
        </p:nvSpPr>
        <p:spPr>
          <a:xfrm>
            <a:off x="6494691" y="138998"/>
            <a:ext cx="4589528" cy="913739"/>
          </a:xfrm>
          <a:prstGeom prst="rect">
            <a:avLst/>
          </a:prstGeom>
          <a:solidFill>
            <a:schemeClr val="accent1"/>
          </a:solidFill>
        </p:spPr>
        <p:txBody>
          <a:bodyPr wrap="none" rtlCol="0">
            <a:spAutoFit/>
          </a:bodyPr>
          <a:lstStyle/>
          <a:p>
            <a:pPr algn="ctr"/>
            <a:r>
              <a:rPr lang="en-US" sz="2669" b="1" dirty="0">
                <a:solidFill>
                  <a:schemeClr val="bg1"/>
                </a:solidFill>
              </a:rPr>
              <a:t>Stage Combustion Cycle – </a:t>
            </a:r>
            <a:br>
              <a:rPr lang="en-US" sz="2669" b="1" dirty="0">
                <a:solidFill>
                  <a:schemeClr val="bg1"/>
                </a:solidFill>
              </a:rPr>
            </a:br>
            <a:r>
              <a:rPr lang="en-US" sz="2669" b="1" dirty="0">
                <a:solidFill>
                  <a:schemeClr val="bg1"/>
                </a:solidFill>
              </a:rPr>
              <a:t>Full Flow</a:t>
            </a:r>
          </a:p>
        </p:txBody>
      </p:sp>
      <p:sp>
        <p:nvSpPr>
          <p:cNvPr id="12" name="Rechteck 11">
            <a:extLst>
              <a:ext uri="{FF2B5EF4-FFF2-40B4-BE49-F238E27FC236}">
                <a16:creationId xmlns:a16="http://schemas.microsoft.com/office/drawing/2014/main" id="{53731952-2AAB-4814-95A5-A8A51AF42C16}"/>
              </a:ext>
            </a:extLst>
          </p:cNvPr>
          <p:cNvSpPr/>
          <p:nvPr/>
        </p:nvSpPr>
        <p:spPr>
          <a:xfrm>
            <a:off x="5303912" y="116632"/>
            <a:ext cx="1153478" cy="581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13" name="Grafik 12">
            <a:extLst>
              <a:ext uri="{FF2B5EF4-FFF2-40B4-BE49-F238E27FC236}">
                <a16:creationId xmlns:a16="http://schemas.microsoft.com/office/drawing/2014/main" id="{07A9B4AF-567C-4504-8736-7EE0BF9BD3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94" y="-4952"/>
            <a:ext cx="5844282" cy="6818328"/>
          </a:xfrm>
          <a:prstGeom prst="rect">
            <a:avLst/>
          </a:prstGeom>
        </p:spPr>
      </p:pic>
    </p:spTree>
    <p:extLst>
      <p:ext uri="{BB962C8B-B14F-4D97-AF65-F5344CB8AC3E}">
        <p14:creationId xmlns:p14="http://schemas.microsoft.com/office/powerpoint/2010/main" val="337487016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sz="2266" dirty="0"/>
              <a:t>Pump-fed full flow staged combustion cycle:</a:t>
            </a:r>
          </a:p>
          <a:p>
            <a:pPr lvl="1">
              <a:lnSpc>
                <a:spcPct val="110000"/>
              </a:lnSpc>
            </a:pPr>
            <a:r>
              <a:rPr lang="en-US" sz="2000" dirty="0"/>
              <a:t>Full-flow staged combustion (FFSC) is a twin-shaft staged combustion cycle that uses both oxidizer-rich and fuel-rich pre-burners</a:t>
            </a:r>
          </a:p>
          <a:p>
            <a:pPr lvl="1">
              <a:lnSpc>
                <a:spcPct val="110000"/>
              </a:lnSpc>
            </a:pPr>
            <a:r>
              <a:rPr lang="en-US" sz="2000" dirty="0"/>
              <a:t>The cycle allows full flow of both propellants through the turbines</a:t>
            </a:r>
          </a:p>
          <a:p>
            <a:pPr lvl="1">
              <a:lnSpc>
                <a:spcPct val="110000"/>
              </a:lnSpc>
            </a:pPr>
            <a:r>
              <a:rPr lang="en-US" sz="2000" dirty="0"/>
              <a:t>The fuel turbo-pump is driven by the fuel-rich pre-burner, and the oxidizer turbo-pump is driven by the oxidizer-rich pre-burner</a:t>
            </a:r>
          </a:p>
          <a:p>
            <a:pPr lvl="1">
              <a:lnSpc>
                <a:spcPct val="110000"/>
              </a:lnSpc>
            </a:pPr>
            <a:r>
              <a:rPr lang="en-US" sz="2000" dirty="0"/>
              <a:t>Benefits of the full-flow staged combustion cycle include turbines that run cooler and at lower pressure, due to increased mass flow, leading to a longer engine life and higher reliability</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116</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01091335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sz="2266" dirty="0"/>
              <a:t>Pump-fed full flow staged combustion cycle:</a:t>
            </a:r>
          </a:p>
          <a:p>
            <a:pPr lvl="1">
              <a:lnSpc>
                <a:spcPct val="110000"/>
              </a:lnSpc>
            </a:pPr>
            <a:r>
              <a:rPr lang="en-US" sz="2000" dirty="0"/>
              <a:t>Further, the full-flow cycle eliminates the need for an inter-propellant turbine seal normally required to separate oxidizer-rich gas from the fuel turbopump or fuel-rich gas from the oxidizer turbo-pump, thus improving reliability</a:t>
            </a:r>
          </a:p>
          <a:p>
            <a:pPr lvl="1">
              <a:lnSpc>
                <a:spcPct val="110000"/>
              </a:lnSpc>
            </a:pPr>
            <a:r>
              <a:rPr lang="en-US" sz="2000" dirty="0"/>
              <a:t>Since the use of both fuel and oxidizer pre-burners results in full gasification of each propellant before entering the  main combustion chamber, faster chemical reactions are given in the combustion chamber, allowing a smaller combustion chamber</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117</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59238544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sz="2266" dirty="0"/>
              <a:t>Pump-fed full flow staged combustion cycle:</a:t>
            </a:r>
          </a:p>
          <a:p>
            <a:pPr lvl="1">
              <a:lnSpc>
                <a:spcPct val="110000"/>
              </a:lnSpc>
            </a:pPr>
            <a:r>
              <a:rPr lang="en-US" sz="2000" dirty="0"/>
              <a:t>This in turn makes it feasible to increase the chamber pressure, which increases efficiency</a:t>
            </a:r>
          </a:p>
          <a:p>
            <a:pPr lvl="1">
              <a:lnSpc>
                <a:spcPct val="110000"/>
              </a:lnSpc>
            </a:pPr>
            <a:r>
              <a:rPr lang="en-US" sz="2000" dirty="0"/>
              <a:t>Potential disadvantages of the full-flow staged combustion cycle include increased engineering complexity of two pre-burners, relative to a single-shaft staged combustion cycle, as well as an increased parts count</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118</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18529675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pPr>
              <a:lnSpc>
                <a:spcPct val="110000"/>
              </a:lnSpc>
            </a:pPr>
            <a:r>
              <a:rPr lang="en-US" dirty="0"/>
              <a:t>a</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119</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33639D28-2B92-419C-9D8D-C945ED472A50}"/>
              </a:ext>
            </a:extLst>
          </p:cNvPr>
          <p:cNvPicPr>
            <a:picLocks noChangeAspect="1"/>
          </p:cNvPicPr>
          <p:nvPr/>
        </p:nvPicPr>
        <p:blipFill>
          <a:blip r:embed="rId2"/>
          <a:stretch>
            <a:fillRect/>
          </a:stretch>
        </p:blipFill>
        <p:spPr>
          <a:xfrm>
            <a:off x="1438190" y="254284"/>
            <a:ext cx="9315620" cy="6293185"/>
          </a:xfrm>
          <a:prstGeom prst="rect">
            <a:avLst/>
          </a:prstGeom>
          <a:solidFill>
            <a:schemeClr val="bg1"/>
          </a:solidFill>
        </p:spPr>
      </p:pic>
    </p:spTree>
    <p:extLst>
      <p:ext uri="{BB962C8B-B14F-4D97-AF65-F5344CB8AC3E}">
        <p14:creationId xmlns:p14="http://schemas.microsoft.com/office/powerpoint/2010/main" val="2213766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4C6BF-A9CC-164E-35BA-6F9718714AE1}"/>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65AC0A36-8F5A-6346-0FAD-EC5337634790}"/>
              </a:ext>
            </a:extLst>
          </p:cNvPr>
          <p:cNvSpPr>
            <a:spLocks noGrp="1"/>
          </p:cNvSpPr>
          <p:nvPr>
            <p:ph idx="1"/>
          </p:nvPr>
        </p:nvSpPr>
        <p:spPr/>
        <p:txBody>
          <a:bodyPr>
            <a:noAutofit/>
          </a:bodyPr>
          <a:lstStyle/>
          <a:p>
            <a:pPr marL="125730" indent="0">
              <a:buNone/>
            </a:pPr>
            <a:endParaRPr lang="en-US" sz="2400" dirty="0">
              <a:solidFill>
                <a:schemeClr val="tx1"/>
              </a:solidFill>
            </a:endParaRPr>
          </a:p>
          <a:p>
            <a:pPr marL="125730" indent="0">
              <a:buNone/>
            </a:pPr>
            <a:endParaRPr lang="de-DE" dirty="0"/>
          </a:p>
        </p:txBody>
      </p:sp>
      <p:sp>
        <p:nvSpPr>
          <p:cNvPr id="3" name="Titre 2">
            <a:extLst>
              <a:ext uri="{FF2B5EF4-FFF2-40B4-BE49-F238E27FC236}">
                <a16:creationId xmlns:a16="http://schemas.microsoft.com/office/drawing/2014/main" id="{FDF00702-A6A6-194F-8B81-3A1953643AD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Chemical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6452DDF6-C0A3-774C-7388-28DB1C3BB10D}"/>
              </a:ext>
            </a:extLst>
          </p:cNvPr>
          <p:cNvSpPr>
            <a:spLocks noGrp="1"/>
          </p:cNvSpPr>
          <p:nvPr>
            <p:ph type="sldNum" sz="quarter" idx="12"/>
          </p:nvPr>
        </p:nvSpPr>
        <p:spPr/>
        <p:txBody>
          <a:bodyPr/>
          <a:lstStyle/>
          <a:p>
            <a:fld id="{E1E1CD7C-2161-7D43-862E-CE4C333CD873}" type="slidenum">
              <a:rPr lang="fr-FR" smtClean="0"/>
              <a:pPr/>
              <a:t>12</a:t>
            </a:fld>
            <a:endParaRPr lang="fr-FR" dirty="0"/>
          </a:p>
        </p:txBody>
      </p:sp>
      <p:sp>
        <p:nvSpPr>
          <p:cNvPr id="7" name="Google Shape;119;p5">
            <a:extLst>
              <a:ext uri="{FF2B5EF4-FFF2-40B4-BE49-F238E27FC236}">
                <a16:creationId xmlns:a16="http://schemas.microsoft.com/office/drawing/2014/main" id="{867E640A-5291-9326-FBA7-1609E7A70B25}"/>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BF3FB50-FA11-D154-9E00-4EBBFDDB788D}"/>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10" name="Rechteck: abgerundete Ecken 9">
            <a:extLst>
              <a:ext uri="{FF2B5EF4-FFF2-40B4-BE49-F238E27FC236}">
                <a16:creationId xmlns:a16="http://schemas.microsoft.com/office/drawing/2014/main" id="{32EECB9A-0EA7-6D51-D5E5-9D28987E1AED}"/>
              </a:ext>
            </a:extLst>
          </p:cNvPr>
          <p:cNvSpPr/>
          <p:nvPr/>
        </p:nvSpPr>
        <p:spPr>
          <a:xfrm>
            <a:off x="1778000" y="3506787"/>
            <a:ext cx="2374900" cy="126682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C</a:t>
            </a:r>
            <a:r>
              <a:rPr lang="en-US" sz="2400" noProof="0" dirty="0" err="1"/>
              <a:t>hemical</a:t>
            </a:r>
            <a:r>
              <a:rPr lang="en-US" sz="2400" noProof="0" dirty="0"/>
              <a:t> Propulsion Systems</a:t>
            </a:r>
          </a:p>
        </p:txBody>
      </p:sp>
      <p:cxnSp>
        <p:nvCxnSpPr>
          <p:cNvPr id="21" name="Gerade Verbindung mit Pfeil 20">
            <a:extLst>
              <a:ext uri="{FF2B5EF4-FFF2-40B4-BE49-F238E27FC236}">
                <a16:creationId xmlns:a16="http://schemas.microsoft.com/office/drawing/2014/main" id="{430EE2B2-D2A8-509E-D087-4CEE07191848}"/>
              </a:ext>
            </a:extLst>
          </p:cNvPr>
          <p:cNvCxnSpPr>
            <a:cxnSpLocks/>
            <a:stCxn id="31" idx="3"/>
            <a:endCxn id="34" idx="1"/>
          </p:cNvCxnSpPr>
          <p:nvPr/>
        </p:nvCxnSpPr>
        <p:spPr>
          <a:xfrm flipV="1">
            <a:off x="7036106" y="1956185"/>
            <a:ext cx="424580" cy="15103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hteck: abgerundete Ecken 30">
            <a:extLst>
              <a:ext uri="{FF2B5EF4-FFF2-40B4-BE49-F238E27FC236}">
                <a16:creationId xmlns:a16="http://schemas.microsoft.com/office/drawing/2014/main" id="{DE4BB4D8-76EC-4129-45B1-25DFA04165F9}"/>
              </a:ext>
            </a:extLst>
          </p:cNvPr>
          <p:cNvSpPr/>
          <p:nvPr/>
        </p:nvSpPr>
        <p:spPr>
          <a:xfrm>
            <a:off x="4661206" y="2910869"/>
            <a:ext cx="2374900" cy="1111252"/>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Combustion</a:t>
            </a:r>
          </a:p>
        </p:txBody>
      </p:sp>
      <p:sp>
        <p:nvSpPr>
          <p:cNvPr id="32" name="Rechteck: abgerundete Ecken 31">
            <a:extLst>
              <a:ext uri="{FF2B5EF4-FFF2-40B4-BE49-F238E27FC236}">
                <a16:creationId xmlns:a16="http://schemas.microsoft.com/office/drawing/2014/main" id="{A7E7D173-6B8B-8A47-6E13-EAC704737D0B}"/>
              </a:ext>
            </a:extLst>
          </p:cNvPr>
          <p:cNvSpPr/>
          <p:nvPr/>
        </p:nvSpPr>
        <p:spPr>
          <a:xfrm>
            <a:off x="4661207" y="5495630"/>
            <a:ext cx="2374900" cy="1111252"/>
          </a:xfrm>
          <a:prstGeom prst="roundRect">
            <a:avLst/>
          </a:prstGeom>
          <a:solidFill>
            <a:srgbClr val="7030A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Detonation</a:t>
            </a:r>
          </a:p>
        </p:txBody>
      </p:sp>
      <p:sp>
        <p:nvSpPr>
          <p:cNvPr id="34" name="Rechteck: abgerundete Ecken 33">
            <a:extLst>
              <a:ext uri="{FF2B5EF4-FFF2-40B4-BE49-F238E27FC236}">
                <a16:creationId xmlns:a16="http://schemas.microsoft.com/office/drawing/2014/main" id="{4DBE42CD-99F0-33EA-8DC4-AB7724656C5D}"/>
              </a:ext>
            </a:extLst>
          </p:cNvPr>
          <p:cNvSpPr/>
          <p:nvPr/>
        </p:nvSpPr>
        <p:spPr>
          <a:xfrm>
            <a:off x="7460686" y="1606561"/>
            <a:ext cx="4587233" cy="699247"/>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Liquid propulsion systems</a:t>
            </a:r>
            <a:endParaRPr lang="en-US" sz="2400" noProof="0" dirty="0"/>
          </a:p>
        </p:txBody>
      </p:sp>
      <p:sp>
        <p:nvSpPr>
          <p:cNvPr id="36" name="Rechteck: abgerundete Ecken 35">
            <a:extLst>
              <a:ext uri="{FF2B5EF4-FFF2-40B4-BE49-F238E27FC236}">
                <a16:creationId xmlns:a16="http://schemas.microsoft.com/office/drawing/2014/main" id="{E257DFAF-A032-7BC5-F02F-438042A9CBB9}"/>
              </a:ext>
            </a:extLst>
          </p:cNvPr>
          <p:cNvSpPr/>
          <p:nvPr/>
        </p:nvSpPr>
        <p:spPr>
          <a:xfrm>
            <a:off x="7460685" y="5233930"/>
            <a:ext cx="4587233" cy="699247"/>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Rotation Detonation Engine</a:t>
            </a:r>
            <a:endParaRPr lang="en-US" sz="2400" noProof="0" dirty="0"/>
          </a:p>
        </p:txBody>
      </p:sp>
      <p:sp>
        <p:nvSpPr>
          <p:cNvPr id="37" name="Rechteck: abgerundete Ecken 36">
            <a:extLst>
              <a:ext uri="{FF2B5EF4-FFF2-40B4-BE49-F238E27FC236}">
                <a16:creationId xmlns:a16="http://schemas.microsoft.com/office/drawing/2014/main" id="{398C5904-5833-5C8A-7063-093D0A510013}"/>
              </a:ext>
            </a:extLst>
          </p:cNvPr>
          <p:cNvSpPr/>
          <p:nvPr/>
        </p:nvSpPr>
        <p:spPr>
          <a:xfrm>
            <a:off x="7451178" y="6046990"/>
            <a:ext cx="4587233" cy="699247"/>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Pulse Detonation Engine</a:t>
            </a:r>
            <a:endParaRPr lang="en-US" sz="2400" noProof="0" dirty="0"/>
          </a:p>
        </p:txBody>
      </p:sp>
      <p:cxnSp>
        <p:nvCxnSpPr>
          <p:cNvPr id="33" name="Gerade Verbindung mit Pfeil 32">
            <a:extLst>
              <a:ext uri="{FF2B5EF4-FFF2-40B4-BE49-F238E27FC236}">
                <a16:creationId xmlns:a16="http://schemas.microsoft.com/office/drawing/2014/main" id="{3D019862-24B6-8C9F-D7D4-79CB860336E2}"/>
              </a:ext>
            </a:extLst>
          </p:cNvPr>
          <p:cNvCxnSpPr>
            <a:cxnSpLocks/>
            <a:stCxn id="32" idx="3"/>
            <a:endCxn id="36" idx="1"/>
          </p:cNvCxnSpPr>
          <p:nvPr/>
        </p:nvCxnSpPr>
        <p:spPr>
          <a:xfrm flipV="1">
            <a:off x="7036107" y="5583554"/>
            <a:ext cx="424578" cy="4677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Gerade Verbindung mit Pfeil 40">
            <a:extLst>
              <a:ext uri="{FF2B5EF4-FFF2-40B4-BE49-F238E27FC236}">
                <a16:creationId xmlns:a16="http://schemas.microsoft.com/office/drawing/2014/main" id="{6862790E-F068-B222-2FD9-0A0E910CA9EB}"/>
              </a:ext>
            </a:extLst>
          </p:cNvPr>
          <p:cNvCxnSpPr>
            <a:cxnSpLocks/>
            <a:stCxn id="32" idx="3"/>
            <a:endCxn id="37" idx="1"/>
          </p:cNvCxnSpPr>
          <p:nvPr/>
        </p:nvCxnSpPr>
        <p:spPr>
          <a:xfrm>
            <a:off x="7036107" y="6051256"/>
            <a:ext cx="415071" cy="3453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Gerade Verbindung mit Pfeil 43">
            <a:extLst>
              <a:ext uri="{FF2B5EF4-FFF2-40B4-BE49-F238E27FC236}">
                <a16:creationId xmlns:a16="http://schemas.microsoft.com/office/drawing/2014/main" id="{499D6547-3A7D-770F-A1B0-DCAF98179B44}"/>
              </a:ext>
            </a:extLst>
          </p:cNvPr>
          <p:cNvCxnSpPr>
            <a:cxnSpLocks/>
            <a:stCxn id="10" idx="3"/>
            <a:endCxn id="32" idx="1"/>
          </p:cNvCxnSpPr>
          <p:nvPr/>
        </p:nvCxnSpPr>
        <p:spPr>
          <a:xfrm>
            <a:off x="4152900" y="4140200"/>
            <a:ext cx="508307" cy="19110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Rechteck: abgerundete Ecken 26">
            <a:extLst>
              <a:ext uri="{FF2B5EF4-FFF2-40B4-BE49-F238E27FC236}">
                <a16:creationId xmlns:a16="http://schemas.microsoft.com/office/drawing/2014/main" id="{9FEA0DEE-3820-CD5B-C16F-DA23CE0A68F5}"/>
              </a:ext>
            </a:extLst>
          </p:cNvPr>
          <p:cNvSpPr/>
          <p:nvPr/>
        </p:nvSpPr>
        <p:spPr>
          <a:xfrm>
            <a:off x="7460685" y="768034"/>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Gaseous propulsion systems</a:t>
            </a:r>
            <a:endParaRPr lang="en-US" sz="2400" noProof="0" dirty="0"/>
          </a:p>
        </p:txBody>
      </p:sp>
      <p:cxnSp>
        <p:nvCxnSpPr>
          <p:cNvPr id="30" name="Gerade Verbindung mit Pfeil 29">
            <a:extLst>
              <a:ext uri="{FF2B5EF4-FFF2-40B4-BE49-F238E27FC236}">
                <a16:creationId xmlns:a16="http://schemas.microsoft.com/office/drawing/2014/main" id="{243938D2-9807-EC4D-B68C-FB7E41A9DC09}"/>
              </a:ext>
            </a:extLst>
          </p:cNvPr>
          <p:cNvCxnSpPr>
            <a:cxnSpLocks/>
            <a:stCxn id="10" idx="3"/>
            <a:endCxn id="31" idx="1"/>
          </p:cNvCxnSpPr>
          <p:nvPr/>
        </p:nvCxnSpPr>
        <p:spPr>
          <a:xfrm flipV="1">
            <a:off x="4152900" y="3466495"/>
            <a:ext cx="508306" cy="6737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Rechteck: abgerundete Ecken 37">
            <a:extLst>
              <a:ext uri="{FF2B5EF4-FFF2-40B4-BE49-F238E27FC236}">
                <a16:creationId xmlns:a16="http://schemas.microsoft.com/office/drawing/2014/main" id="{6EDB2494-90AC-7868-C857-8F6C3564351B}"/>
              </a:ext>
            </a:extLst>
          </p:cNvPr>
          <p:cNvSpPr/>
          <p:nvPr/>
        </p:nvSpPr>
        <p:spPr>
          <a:xfrm>
            <a:off x="7460685" y="2419621"/>
            <a:ext cx="4587233" cy="699247"/>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Gelled propulsion systems</a:t>
            </a:r>
            <a:endParaRPr lang="en-US" sz="2400" noProof="0" dirty="0"/>
          </a:p>
        </p:txBody>
      </p:sp>
      <p:sp>
        <p:nvSpPr>
          <p:cNvPr id="39" name="Rechteck: abgerundete Ecken 38">
            <a:extLst>
              <a:ext uri="{FF2B5EF4-FFF2-40B4-BE49-F238E27FC236}">
                <a16:creationId xmlns:a16="http://schemas.microsoft.com/office/drawing/2014/main" id="{E66541A9-7AAF-B606-734B-DA113A73B9A1}"/>
              </a:ext>
            </a:extLst>
          </p:cNvPr>
          <p:cNvSpPr/>
          <p:nvPr/>
        </p:nvSpPr>
        <p:spPr>
          <a:xfrm>
            <a:off x="7460684" y="3247424"/>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Hybrid propulsion systems</a:t>
            </a:r>
            <a:endParaRPr lang="en-US" sz="2400" noProof="0" dirty="0"/>
          </a:p>
        </p:txBody>
      </p:sp>
      <p:sp>
        <p:nvSpPr>
          <p:cNvPr id="40" name="Rechteck: abgerundete Ecken 39">
            <a:extLst>
              <a:ext uri="{FF2B5EF4-FFF2-40B4-BE49-F238E27FC236}">
                <a16:creationId xmlns:a16="http://schemas.microsoft.com/office/drawing/2014/main" id="{47B9DD3A-A7BA-EC1D-BE52-211F194AC83F}"/>
              </a:ext>
            </a:extLst>
          </p:cNvPr>
          <p:cNvSpPr/>
          <p:nvPr/>
        </p:nvSpPr>
        <p:spPr>
          <a:xfrm>
            <a:off x="7492584" y="4042424"/>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Solid propulsion systems</a:t>
            </a:r>
            <a:endParaRPr lang="en-US" sz="2400" noProof="0" dirty="0"/>
          </a:p>
        </p:txBody>
      </p:sp>
      <p:cxnSp>
        <p:nvCxnSpPr>
          <p:cNvPr id="42" name="Gerade Verbindung mit Pfeil 41">
            <a:extLst>
              <a:ext uri="{FF2B5EF4-FFF2-40B4-BE49-F238E27FC236}">
                <a16:creationId xmlns:a16="http://schemas.microsoft.com/office/drawing/2014/main" id="{B8EBD251-C25D-4177-8E6A-9F45B127855C}"/>
              </a:ext>
            </a:extLst>
          </p:cNvPr>
          <p:cNvCxnSpPr>
            <a:cxnSpLocks/>
            <a:stCxn id="31" idx="3"/>
            <a:endCxn id="27" idx="1"/>
          </p:cNvCxnSpPr>
          <p:nvPr/>
        </p:nvCxnSpPr>
        <p:spPr>
          <a:xfrm flipV="1">
            <a:off x="7036106" y="1117658"/>
            <a:ext cx="424579" cy="23488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Gerade Verbindung mit Pfeil 42">
            <a:extLst>
              <a:ext uri="{FF2B5EF4-FFF2-40B4-BE49-F238E27FC236}">
                <a16:creationId xmlns:a16="http://schemas.microsoft.com/office/drawing/2014/main" id="{2CD85594-A578-32EA-E2FA-A4F053AAC628}"/>
              </a:ext>
            </a:extLst>
          </p:cNvPr>
          <p:cNvCxnSpPr>
            <a:cxnSpLocks/>
            <a:stCxn id="31" idx="3"/>
            <a:endCxn id="38" idx="1"/>
          </p:cNvCxnSpPr>
          <p:nvPr/>
        </p:nvCxnSpPr>
        <p:spPr>
          <a:xfrm flipV="1">
            <a:off x="7036106" y="2769245"/>
            <a:ext cx="424579" cy="6972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Gerade Verbindung mit Pfeil 44">
            <a:extLst>
              <a:ext uri="{FF2B5EF4-FFF2-40B4-BE49-F238E27FC236}">
                <a16:creationId xmlns:a16="http://schemas.microsoft.com/office/drawing/2014/main" id="{27088EBB-540F-790F-4526-FDAE3B3CAE09}"/>
              </a:ext>
            </a:extLst>
          </p:cNvPr>
          <p:cNvCxnSpPr>
            <a:cxnSpLocks/>
            <a:stCxn id="31" idx="3"/>
            <a:endCxn id="39" idx="1"/>
          </p:cNvCxnSpPr>
          <p:nvPr/>
        </p:nvCxnSpPr>
        <p:spPr>
          <a:xfrm>
            <a:off x="7036106" y="3466495"/>
            <a:ext cx="424578" cy="13055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Gerade Verbindung mit Pfeil 45">
            <a:extLst>
              <a:ext uri="{FF2B5EF4-FFF2-40B4-BE49-F238E27FC236}">
                <a16:creationId xmlns:a16="http://schemas.microsoft.com/office/drawing/2014/main" id="{5A7F7398-95D9-0480-DC08-7F97551ABEEF}"/>
              </a:ext>
            </a:extLst>
          </p:cNvPr>
          <p:cNvCxnSpPr>
            <a:cxnSpLocks/>
            <a:stCxn id="31" idx="3"/>
            <a:endCxn id="40" idx="1"/>
          </p:cNvCxnSpPr>
          <p:nvPr/>
        </p:nvCxnSpPr>
        <p:spPr>
          <a:xfrm>
            <a:off x="7036106" y="3466495"/>
            <a:ext cx="456478" cy="92555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564285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pPr>
              <a:lnSpc>
                <a:spcPct val="110000"/>
              </a:lnSpc>
            </a:pPr>
            <a:r>
              <a:rPr lang="en-US" sz="2400" dirty="0"/>
              <a:t>But one could also use an electric pump…</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120</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32912044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pPr>
              <a:lnSpc>
                <a:spcPct val="110000"/>
              </a:lnSpc>
            </a:pPr>
            <a:r>
              <a:rPr lang="en-US" dirty="0"/>
              <a:t>a</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121</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Picture 2" descr="undefined">
            <a:extLst>
              <a:ext uri="{FF2B5EF4-FFF2-40B4-BE49-F238E27FC236}">
                <a16:creationId xmlns:a16="http://schemas.microsoft.com/office/drawing/2014/main" id="{FFB785E1-AEBE-47AE-B645-04C1754424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 y="1340"/>
            <a:ext cx="5582692" cy="6851487"/>
          </a:xfrm>
          <a:prstGeom prst="rect">
            <a:avLst/>
          </a:prstGeom>
          <a:solidFill>
            <a:schemeClr val="bg1"/>
          </a:solidFill>
        </p:spPr>
      </p:pic>
      <p:sp>
        <p:nvSpPr>
          <p:cNvPr id="10" name="Rechteck 9">
            <a:extLst>
              <a:ext uri="{FF2B5EF4-FFF2-40B4-BE49-F238E27FC236}">
                <a16:creationId xmlns:a16="http://schemas.microsoft.com/office/drawing/2014/main" id="{16E09801-86CD-4A42-8104-A3CBF7C14344}"/>
              </a:ext>
            </a:extLst>
          </p:cNvPr>
          <p:cNvSpPr/>
          <p:nvPr/>
        </p:nvSpPr>
        <p:spPr>
          <a:xfrm>
            <a:off x="5472577" y="116633"/>
            <a:ext cx="6510171" cy="66768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1" name="Textfeld 10">
            <a:extLst>
              <a:ext uri="{FF2B5EF4-FFF2-40B4-BE49-F238E27FC236}">
                <a16:creationId xmlns:a16="http://schemas.microsoft.com/office/drawing/2014/main" id="{676B0086-AAB3-41BE-BBAC-92C834F2D6ED}"/>
              </a:ext>
            </a:extLst>
          </p:cNvPr>
          <p:cNvSpPr txBox="1"/>
          <p:nvPr/>
        </p:nvSpPr>
        <p:spPr>
          <a:xfrm>
            <a:off x="6494692" y="427567"/>
            <a:ext cx="3471069" cy="503018"/>
          </a:xfrm>
          <a:prstGeom prst="rect">
            <a:avLst/>
          </a:prstGeom>
          <a:solidFill>
            <a:schemeClr val="accent1"/>
          </a:solidFill>
        </p:spPr>
        <p:txBody>
          <a:bodyPr wrap="none" rtlCol="0">
            <a:spAutoFit/>
          </a:bodyPr>
          <a:lstStyle/>
          <a:p>
            <a:r>
              <a:rPr lang="en-US" sz="2669" b="1" dirty="0">
                <a:solidFill>
                  <a:schemeClr val="bg1"/>
                </a:solidFill>
              </a:rPr>
              <a:t>Electric-pump Cycle</a:t>
            </a:r>
          </a:p>
        </p:txBody>
      </p:sp>
      <p:sp>
        <p:nvSpPr>
          <p:cNvPr id="12" name="Textfeld 11">
            <a:extLst>
              <a:ext uri="{FF2B5EF4-FFF2-40B4-BE49-F238E27FC236}">
                <a16:creationId xmlns:a16="http://schemas.microsoft.com/office/drawing/2014/main" id="{3306753B-3C41-49C6-A3D4-DF693FA2DE54}"/>
              </a:ext>
            </a:extLst>
          </p:cNvPr>
          <p:cNvSpPr txBox="1"/>
          <p:nvPr/>
        </p:nvSpPr>
        <p:spPr>
          <a:xfrm>
            <a:off x="4092907" y="3101635"/>
            <a:ext cx="8053867" cy="1938235"/>
          </a:xfrm>
          <a:prstGeom prst="rect">
            <a:avLst/>
          </a:prstGeom>
          <a:noFill/>
        </p:spPr>
        <p:txBody>
          <a:bodyPr wrap="none" rtlCol="0">
            <a:spAutoFit/>
          </a:bodyPr>
          <a:lstStyle/>
          <a:p>
            <a:r>
              <a:rPr lang="en-US" sz="1999" dirty="0"/>
              <a:t>Electric-feed rocket cycle – The oxidizer and fuel are fed to the pump </a:t>
            </a:r>
            <a:br>
              <a:rPr lang="en-US" sz="1999" dirty="0"/>
            </a:br>
            <a:r>
              <a:rPr lang="en-US" sz="1999" dirty="0"/>
              <a:t>which increases the pressure before injecting it into the combustion </a:t>
            </a:r>
            <a:br>
              <a:rPr lang="en-US" sz="1999" dirty="0"/>
            </a:br>
            <a:r>
              <a:rPr lang="en-US" sz="1999" dirty="0"/>
              <a:t>chamber. The pumps are actuated by an electric motor powered by </a:t>
            </a:r>
            <a:br>
              <a:rPr lang="en-US" sz="1999" dirty="0"/>
            </a:br>
            <a:r>
              <a:rPr lang="en-US" sz="1999" dirty="0"/>
              <a:t>batteries. An inverter converts the batteries' DC electricity to the AC </a:t>
            </a:r>
            <a:br>
              <a:rPr lang="en-US" sz="1999" dirty="0"/>
            </a:br>
            <a:r>
              <a:rPr lang="en-US" sz="1999" dirty="0"/>
              <a:t>needed by the motor. The fuel is also circulated around the outside </a:t>
            </a:r>
            <a:br>
              <a:rPr lang="en-US" sz="1999" dirty="0"/>
            </a:br>
            <a:r>
              <a:rPr lang="en-US" sz="1999" dirty="0"/>
              <a:t>of the combustion chamber and nozzle to prevent it from overheating</a:t>
            </a:r>
          </a:p>
        </p:txBody>
      </p:sp>
    </p:spTree>
    <p:extLst>
      <p:ext uri="{BB962C8B-B14F-4D97-AF65-F5344CB8AC3E}">
        <p14:creationId xmlns:p14="http://schemas.microsoft.com/office/powerpoint/2010/main" val="116398796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pPr>
              <a:lnSpc>
                <a:spcPct val="110000"/>
              </a:lnSpc>
            </a:pPr>
            <a:r>
              <a:rPr lang="en-US" dirty="0"/>
              <a:t>Electric pump-fed system:</a:t>
            </a:r>
          </a:p>
          <a:p>
            <a:pPr lvl="1">
              <a:lnSpc>
                <a:spcPct val="110000"/>
              </a:lnSpc>
            </a:pPr>
            <a:r>
              <a:rPr lang="en-US" sz="1932" dirty="0"/>
              <a:t>The electric pump-fed engine is a bi-propellant engine cycle in which the fuel pumps are electrically powered, and so all of the input propellant is directly burned in the main combustion chamber, and none is diverted to drive the pumps</a:t>
            </a:r>
          </a:p>
          <a:p>
            <a:pPr lvl="1">
              <a:lnSpc>
                <a:spcPct val="110000"/>
              </a:lnSpc>
            </a:pPr>
            <a:r>
              <a:rPr lang="en-US" sz="1932" dirty="0"/>
              <a:t>This differs from traditional engine cycles, in which the pumps are driven by a portion of the input propellants.</a:t>
            </a:r>
          </a:p>
          <a:p>
            <a:pPr lvl="1">
              <a:lnSpc>
                <a:spcPct val="110000"/>
              </a:lnSpc>
            </a:pPr>
            <a:r>
              <a:rPr lang="en-US" sz="1932" dirty="0"/>
              <a:t>An electric cycle engine uses electric pumps to pressurize the propellants from a low-pressure fuel tank to high-pressure combustion chamber level</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122</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92833213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dirty="0"/>
              <a:t>Electric pump-fed system:</a:t>
            </a:r>
          </a:p>
          <a:p>
            <a:pPr lvl="1">
              <a:lnSpc>
                <a:spcPct val="110000"/>
              </a:lnSpc>
            </a:pPr>
            <a:r>
              <a:rPr lang="en-US" sz="2000" dirty="0"/>
              <a:t>The pumps are powered by an electric motor with electricity from a battery bank</a:t>
            </a:r>
          </a:p>
          <a:p>
            <a:pPr lvl="1">
              <a:lnSpc>
                <a:spcPct val="110000"/>
              </a:lnSpc>
            </a:pPr>
            <a:r>
              <a:rPr lang="en-US" sz="2000" dirty="0"/>
              <a:t>Example: Rutherford engine from the Electron launch vehicle from </a:t>
            </a:r>
            <a:r>
              <a:rPr lang="en-US" sz="2000" dirty="0" err="1"/>
              <a:t>Rocketlab</a:t>
            </a:r>
            <a:endParaRPr lang="en-US" sz="2000" dirty="0"/>
          </a:p>
          <a:p>
            <a:pPr lvl="1">
              <a:lnSpc>
                <a:spcPct val="110000"/>
              </a:lnSpc>
            </a:pPr>
            <a:r>
              <a:rPr lang="en-US" sz="2000" dirty="0"/>
              <a:t>In comparison to turbo-pumped rocket cycles such, an electric cycle engine has potentially worse performance due to the added mass of the batteries but may have lower development and manufacturing costs due its mechanical simplicity, its lack of high temperature turbomachinery, and its easier controllability</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123</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97335369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pPr>
              <a:lnSpc>
                <a:spcPct val="110000"/>
              </a:lnSpc>
            </a:pPr>
            <a:r>
              <a:rPr lang="en-US" dirty="0"/>
              <a:t>Electric pump-fed system:</a:t>
            </a:r>
          </a:p>
          <a:p>
            <a:pPr lvl="1"/>
            <a:r>
              <a:rPr lang="en-US" dirty="0"/>
              <a:t>Example: Huracan engine from The Exploration Company</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124</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A695A936-FA1A-4DFD-AAD4-AED4AB75A015}"/>
              </a:ext>
            </a:extLst>
          </p:cNvPr>
          <p:cNvPicPr>
            <a:picLocks noChangeAspect="1"/>
          </p:cNvPicPr>
          <p:nvPr/>
        </p:nvPicPr>
        <p:blipFill>
          <a:blip r:embed="rId2"/>
          <a:stretch>
            <a:fillRect/>
          </a:stretch>
        </p:blipFill>
        <p:spPr>
          <a:xfrm>
            <a:off x="3218497" y="3984905"/>
            <a:ext cx="5574575" cy="2724226"/>
          </a:xfrm>
          <a:prstGeom prst="rect">
            <a:avLst/>
          </a:prstGeom>
        </p:spPr>
      </p:pic>
    </p:spTree>
    <p:extLst>
      <p:ext uri="{BB962C8B-B14F-4D97-AF65-F5344CB8AC3E}">
        <p14:creationId xmlns:p14="http://schemas.microsoft.com/office/powerpoint/2010/main" val="429022517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pPr>
              <a:lnSpc>
                <a:spcPct val="110000"/>
              </a:lnSpc>
            </a:pPr>
            <a:r>
              <a:rPr lang="en-US" sz="2266" dirty="0"/>
              <a:t>Pressure Vessels Types (including vessels for pressurant gas storage but also propellant storage)</a:t>
            </a:r>
          </a:p>
          <a:p>
            <a:pPr lvl="1">
              <a:lnSpc>
                <a:spcPct val="110000"/>
              </a:lnSpc>
            </a:pPr>
            <a:r>
              <a:rPr lang="en-US" sz="1932" dirty="0"/>
              <a:t>Type I – Full metal: Cylinder is made entirely from metal</a:t>
            </a:r>
          </a:p>
          <a:p>
            <a:pPr lvl="1">
              <a:lnSpc>
                <a:spcPct val="110000"/>
              </a:lnSpc>
            </a:pPr>
            <a:r>
              <a:rPr lang="en-US" sz="1932" dirty="0"/>
              <a:t>Type II – Hoop wrap: Metal cylinder, reinforced by a belt-like hoop wrap with </a:t>
            </a:r>
            <a:r>
              <a:rPr lang="en-US" sz="1932" dirty="0" err="1"/>
              <a:t>fibre</a:t>
            </a:r>
            <a:r>
              <a:rPr lang="en-US" sz="1932" dirty="0"/>
              <a:t>-reinforced resin</a:t>
            </a:r>
          </a:p>
          <a:p>
            <a:pPr lvl="1">
              <a:lnSpc>
                <a:spcPct val="110000"/>
              </a:lnSpc>
            </a:pPr>
            <a:r>
              <a:rPr lang="en-US" sz="1932" dirty="0"/>
              <a:t>Type III – Fully wrapped, over metal liner: Diagonally wrapped </a:t>
            </a:r>
            <a:r>
              <a:rPr lang="en-US" sz="1932" dirty="0" err="1"/>
              <a:t>fibres</a:t>
            </a:r>
            <a:r>
              <a:rPr lang="en-US" sz="1932" dirty="0"/>
              <a:t> form the load bearing shell on the cylindrical section and at the bottom and shoulder around the metal neck. The metal liner is thin and provides the gas tight barrier</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125</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16537898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pPr>
              <a:lnSpc>
                <a:spcPct val="110000"/>
              </a:lnSpc>
            </a:pPr>
            <a:r>
              <a:rPr lang="en-US" sz="2266" dirty="0"/>
              <a:t>Pressure Vessels Types (including vessels for pressurant gas storage but also propellant storage)</a:t>
            </a:r>
          </a:p>
          <a:p>
            <a:pPr lvl="1">
              <a:lnSpc>
                <a:spcPct val="110000"/>
              </a:lnSpc>
            </a:pPr>
            <a:r>
              <a:rPr lang="en-US" sz="1932" dirty="0"/>
              <a:t>Type IV – Fully wrapped, over non-metal liner: A lightweight thermoplastic liner provides the gas tight barrier, and the mandrel to wrap fibers and resin matrix around. Only the neck which carries the neck thread and its anchor to the liner is made of metal, which may be lightweight Aluminum or sturdy stainless steel</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126</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15340605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pPr>
              <a:lnSpc>
                <a:spcPct val="110000"/>
              </a:lnSpc>
            </a:pPr>
            <a:r>
              <a:rPr lang="en-US" sz="2266" dirty="0"/>
              <a:t>Pressure Vessels Types (including vessels for pressurant gas storage but also propellant storage)</a:t>
            </a:r>
          </a:p>
          <a:p>
            <a:pPr lvl="1">
              <a:lnSpc>
                <a:spcPct val="110000"/>
              </a:lnSpc>
            </a:pPr>
            <a:r>
              <a:rPr lang="en-US" sz="2000" dirty="0"/>
              <a:t>Type V - Compared to Type I, II and III tanks using metal, and Type IV tanks using a plastic liner, Type V pressure vessels offer the lightest weight, featuring a fully composite construction reinforced primarily with carbon fiber but without a liner. However, because the liner serves as a barrier to prevent gases and cryogenic liquids from permeating into the composite laminate at high pressures building liner less tanks that can perform reliably for potentially thousands of pressurization cycles is no easy feature</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127</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05817750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pPr>
              <a:lnSpc>
                <a:spcPct val="110000"/>
              </a:lnSpc>
            </a:pPr>
            <a:r>
              <a:rPr lang="en-US" sz="2266" dirty="0"/>
              <a:t>Pressure Vessels Types (including vessels for pressurant gas storage but also propellant storage)</a:t>
            </a:r>
          </a:p>
          <a:p>
            <a:pPr lvl="1">
              <a:lnSpc>
                <a:spcPct val="110000"/>
              </a:lnSpc>
            </a:pPr>
            <a:r>
              <a:rPr lang="en-US" sz="1932" dirty="0"/>
              <a:t>Polar mounted or equatorial mounted</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128</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25714067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pPr>
              <a:lnSpc>
                <a:spcPct val="110000"/>
              </a:lnSpc>
            </a:pPr>
            <a:r>
              <a:rPr lang="en-US" sz="2266" dirty="0"/>
              <a:t>Pressure Vessels Types</a:t>
            </a:r>
            <a:endParaRPr lang="en-US" sz="1932" dirty="0"/>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129</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object 2">
            <a:extLst>
              <a:ext uri="{FF2B5EF4-FFF2-40B4-BE49-F238E27FC236}">
                <a16:creationId xmlns:a16="http://schemas.microsoft.com/office/drawing/2014/main" id="{15184E08-64F1-4B69-A672-9948ED192B2B}"/>
              </a:ext>
            </a:extLst>
          </p:cNvPr>
          <p:cNvPicPr/>
          <p:nvPr/>
        </p:nvPicPr>
        <p:blipFill>
          <a:blip r:embed="rId2" cstate="print"/>
          <a:stretch>
            <a:fillRect/>
          </a:stretch>
        </p:blipFill>
        <p:spPr>
          <a:xfrm>
            <a:off x="6378636" y="4779208"/>
            <a:ext cx="3525201" cy="1808563"/>
          </a:xfrm>
          <a:prstGeom prst="rect">
            <a:avLst/>
          </a:prstGeom>
          <a:solidFill>
            <a:schemeClr val="bg1"/>
          </a:solidFill>
        </p:spPr>
      </p:pic>
      <p:pic>
        <p:nvPicPr>
          <p:cNvPr id="10" name="object 7">
            <a:extLst>
              <a:ext uri="{FF2B5EF4-FFF2-40B4-BE49-F238E27FC236}">
                <a16:creationId xmlns:a16="http://schemas.microsoft.com/office/drawing/2014/main" id="{E0AAA824-AEE3-4DA8-BCF0-43B32C3142F9}"/>
              </a:ext>
            </a:extLst>
          </p:cNvPr>
          <p:cNvPicPr/>
          <p:nvPr/>
        </p:nvPicPr>
        <p:blipFill>
          <a:blip r:embed="rId3" cstate="print"/>
          <a:stretch>
            <a:fillRect/>
          </a:stretch>
        </p:blipFill>
        <p:spPr>
          <a:xfrm>
            <a:off x="8074750" y="116632"/>
            <a:ext cx="3925906" cy="2219014"/>
          </a:xfrm>
          <a:prstGeom prst="rect">
            <a:avLst/>
          </a:prstGeom>
          <a:solidFill>
            <a:schemeClr val="bg1"/>
          </a:solidFill>
        </p:spPr>
      </p:pic>
      <p:pic>
        <p:nvPicPr>
          <p:cNvPr id="11" name="object 9">
            <a:extLst>
              <a:ext uri="{FF2B5EF4-FFF2-40B4-BE49-F238E27FC236}">
                <a16:creationId xmlns:a16="http://schemas.microsoft.com/office/drawing/2014/main" id="{4B3C4F2A-D3FA-424B-9164-57AD564013AA}"/>
              </a:ext>
            </a:extLst>
          </p:cNvPr>
          <p:cNvPicPr/>
          <p:nvPr/>
        </p:nvPicPr>
        <p:blipFill>
          <a:blip r:embed="rId4" cstate="print"/>
          <a:stretch>
            <a:fillRect/>
          </a:stretch>
        </p:blipFill>
        <p:spPr>
          <a:xfrm>
            <a:off x="3232160" y="3898259"/>
            <a:ext cx="2804396" cy="2548662"/>
          </a:xfrm>
          <a:prstGeom prst="rect">
            <a:avLst/>
          </a:prstGeom>
          <a:solidFill>
            <a:schemeClr val="bg1"/>
          </a:solidFill>
        </p:spPr>
      </p:pic>
      <p:pic>
        <p:nvPicPr>
          <p:cNvPr id="12" name="object 11">
            <a:extLst>
              <a:ext uri="{FF2B5EF4-FFF2-40B4-BE49-F238E27FC236}">
                <a16:creationId xmlns:a16="http://schemas.microsoft.com/office/drawing/2014/main" id="{B5A2DF58-64E7-4F2B-9A2E-8B2A78147792}"/>
              </a:ext>
            </a:extLst>
          </p:cNvPr>
          <p:cNvPicPr/>
          <p:nvPr/>
        </p:nvPicPr>
        <p:blipFill>
          <a:blip r:embed="rId5" cstate="print"/>
          <a:stretch>
            <a:fillRect/>
          </a:stretch>
        </p:blipFill>
        <p:spPr>
          <a:xfrm>
            <a:off x="8141237" y="3119215"/>
            <a:ext cx="3535821" cy="1400008"/>
          </a:xfrm>
          <a:prstGeom prst="rect">
            <a:avLst/>
          </a:prstGeom>
          <a:solidFill>
            <a:schemeClr val="bg1"/>
          </a:solidFill>
        </p:spPr>
      </p:pic>
      <p:pic>
        <p:nvPicPr>
          <p:cNvPr id="13" name="object 8">
            <a:extLst>
              <a:ext uri="{FF2B5EF4-FFF2-40B4-BE49-F238E27FC236}">
                <a16:creationId xmlns:a16="http://schemas.microsoft.com/office/drawing/2014/main" id="{A60B70C0-5A2F-4091-9C44-355320031E4C}"/>
              </a:ext>
            </a:extLst>
          </p:cNvPr>
          <p:cNvPicPr/>
          <p:nvPr/>
        </p:nvPicPr>
        <p:blipFill>
          <a:blip r:embed="rId6" cstate="print"/>
          <a:stretch>
            <a:fillRect/>
          </a:stretch>
        </p:blipFill>
        <p:spPr>
          <a:xfrm>
            <a:off x="248581" y="3565234"/>
            <a:ext cx="2777926" cy="3034140"/>
          </a:xfrm>
          <a:prstGeom prst="rect">
            <a:avLst/>
          </a:prstGeom>
          <a:solidFill>
            <a:schemeClr val="bg1"/>
          </a:solidFill>
        </p:spPr>
      </p:pic>
    </p:spTree>
    <p:extLst>
      <p:ext uri="{BB962C8B-B14F-4D97-AF65-F5344CB8AC3E}">
        <p14:creationId xmlns:p14="http://schemas.microsoft.com/office/powerpoint/2010/main" val="30979781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B181F-BF64-2F49-6B65-F3ECF7A682B4}"/>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8D0169D-686C-6EFB-D11A-317F72117941}"/>
              </a:ext>
            </a:extLst>
          </p:cNvPr>
          <p:cNvSpPr>
            <a:spLocks noGrp="1"/>
          </p:cNvSpPr>
          <p:nvPr>
            <p:ph idx="1"/>
          </p:nvPr>
        </p:nvSpPr>
        <p:spPr/>
        <p:txBody>
          <a:bodyPr>
            <a:noAutofit/>
          </a:bodyPr>
          <a:lstStyle/>
          <a:p>
            <a:pPr marL="125730" indent="0">
              <a:buNone/>
            </a:pPr>
            <a:r>
              <a:rPr lang="en-US" sz="2400" dirty="0">
                <a:solidFill>
                  <a:schemeClr val="tx1"/>
                </a:solidFill>
              </a:rPr>
              <a:t> </a:t>
            </a:r>
          </a:p>
          <a:p>
            <a:pPr marL="125730" indent="0">
              <a:buNone/>
            </a:pPr>
            <a:endParaRPr lang="de-DE" dirty="0"/>
          </a:p>
        </p:txBody>
      </p:sp>
      <p:sp>
        <p:nvSpPr>
          <p:cNvPr id="3" name="Titre 2">
            <a:extLst>
              <a:ext uri="{FF2B5EF4-FFF2-40B4-BE49-F238E27FC236}">
                <a16:creationId xmlns:a16="http://schemas.microsoft.com/office/drawing/2014/main" id="{17DD9C50-AA2F-1D0F-5B44-D66754AB73DA}"/>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Chemical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CD4DF95A-0080-8323-383E-A99728993ECA}"/>
              </a:ext>
            </a:extLst>
          </p:cNvPr>
          <p:cNvSpPr>
            <a:spLocks noGrp="1"/>
          </p:cNvSpPr>
          <p:nvPr>
            <p:ph type="sldNum" sz="quarter" idx="12"/>
          </p:nvPr>
        </p:nvSpPr>
        <p:spPr/>
        <p:txBody>
          <a:bodyPr/>
          <a:lstStyle/>
          <a:p>
            <a:fld id="{E1E1CD7C-2161-7D43-862E-CE4C333CD873}" type="slidenum">
              <a:rPr lang="fr-FR" smtClean="0"/>
              <a:pPr/>
              <a:t>13</a:t>
            </a:fld>
            <a:endParaRPr lang="fr-FR" dirty="0"/>
          </a:p>
        </p:txBody>
      </p:sp>
      <p:sp>
        <p:nvSpPr>
          <p:cNvPr id="7" name="Google Shape;119;p5">
            <a:extLst>
              <a:ext uri="{FF2B5EF4-FFF2-40B4-BE49-F238E27FC236}">
                <a16:creationId xmlns:a16="http://schemas.microsoft.com/office/drawing/2014/main" id="{7BAF6B03-BD5A-5F49-C397-7EA38B31CCD9}"/>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36FB61C3-F1A0-86DB-2FAA-1C5ADF6B0BDB}"/>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10" name="Rechteck: abgerundete Ecken 9">
            <a:extLst>
              <a:ext uri="{FF2B5EF4-FFF2-40B4-BE49-F238E27FC236}">
                <a16:creationId xmlns:a16="http://schemas.microsoft.com/office/drawing/2014/main" id="{8386E7EA-C0DF-C428-1381-EB29D7C11C96}"/>
              </a:ext>
            </a:extLst>
          </p:cNvPr>
          <p:cNvSpPr/>
          <p:nvPr/>
        </p:nvSpPr>
        <p:spPr>
          <a:xfrm>
            <a:off x="1778000" y="3506787"/>
            <a:ext cx="2374900" cy="126682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C</a:t>
            </a:r>
            <a:r>
              <a:rPr lang="en-US" sz="2400" noProof="0" dirty="0" err="1"/>
              <a:t>hemical</a:t>
            </a:r>
            <a:r>
              <a:rPr lang="en-US" sz="2400" noProof="0" dirty="0"/>
              <a:t> Propulsion Systems</a:t>
            </a:r>
          </a:p>
        </p:txBody>
      </p:sp>
      <p:cxnSp>
        <p:nvCxnSpPr>
          <p:cNvPr id="21" name="Gerade Verbindung mit Pfeil 20">
            <a:extLst>
              <a:ext uri="{FF2B5EF4-FFF2-40B4-BE49-F238E27FC236}">
                <a16:creationId xmlns:a16="http://schemas.microsoft.com/office/drawing/2014/main" id="{484DB3D6-E209-CDC5-BC50-73A326B81C92}"/>
              </a:ext>
            </a:extLst>
          </p:cNvPr>
          <p:cNvCxnSpPr>
            <a:cxnSpLocks/>
            <a:stCxn id="31" idx="3"/>
            <a:endCxn id="34" idx="1"/>
          </p:cNvCxnSpPr>
          <p:nvPr/>
        </p:nvCxnSpPr>
        <p:spPr>
          <a:xfrm flipV="1">
            <a:off x="7036106" y="1956185"/>
            <a:ext cx="424580" cy="15103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hteck: abgerundete Ecken 30">
            <a:extLst>
              <a:ext uri="{FF2B5EF4-FFF2-40B4-BE49-F238E27FC236}">
                <a16:creationId xmlns:a16="http://schemas.microsoft.com/office/drawing/2014/main" id="{AB7C2F6F-3EF8-CA52-5B16-0DAD087EAA66}"/>
              </a:ext>
            </a:extLst>
          </p:cNvPr>
          <p:cNvSpPr/>
          <p:nvPr/>
        </p:nvSpPr>
        <p:spPr>
          <a:xfrm>
            <a:off x="4661206" y="2910869"/>
            <a:ext cx="2374900" cy="1111252"/>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Combustion</a:t>
            </a:r>
          </a:p>
        </p:txBody>
      </p:sp>
      <p:sp>
        <p:nvSpPr>
          <p:cNvPr id="32" name="Rechteck: abgerundete Ecken 31">
            <a:extLst>
              <a:ext uri="{FF2B5EF4-FFF2-40B4-BE49-F238E27FC236}">
                <a16:creationId xmlns:a16="http://schemas.microsoft.com/office/drawing/2014/main" id="{E1A89A6F-681E-4F22-4969-0E3096EB603F}"/>
              </a:ext>
            </a:extLst>
          </p:cNvPr>
          <p:cNvSpPr/>
          <p:nvPr/>
        </p:nvSpPr>
        <p:spPr>
          <a:xfrm>
            <a:off x="4661207" y="5495630"/>
            <a:ext cx="2374900" cy="1111252"/>
          </a:xfrm>
          <a:prstGeom prst="roundRect">
            <a:avLst/>
          </a:prstGeom>
          <a:solidFill>
            <a:srgbClr val="7030A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Detonation</a:t>
            </a:r>
          </a:p>
        </p:txBody>
      </p:sp>
      <p:sp>
        <p:nvSpPr>
          <p:cNvPr id="34" name="Rechteck: abgerundete Ecken 33">
            <a:extLst>
              <a:ext uri="{FF2B5EF4-FFF2-40B4-BE49-F238E27FC236}">
                <a16:creationId xmlns:a16="http://schemas.microsoft.com/office/drawing/2014/main" id="{4767572D-30E8-B1C9-7A05-30F602D76677}"/>
              </a:ext>
            </a:extLst>
          </p:cNvPr>
          <p:cNvSpPr/>
          <p:nvPr/>
        </p:nvSpPr>
        <p:spPr>
          <a:xfrm>
            <a:off x="7460686" y="1606561"/>
            <a:ext cx="4587233" cy="699247"/>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Liquid propulsion systems</a:t>
            </a:r>
            <a:endParaRPr lang="en-US" sz="2400" noProof="0" dirty="0"/>
          </a:p>
        </p:txBody>
      </p:sp>
      <p:sp>
        <p:nvSpPr>
          <p:cNvPr id="36" name="Rechteck: abgerundete Ecken 35">
            <a:extLst>
              <a:ext uri="{FF2B5EF4-FFF2-40B4-BE49-F238E27FC236}">
                <a16:creationId xmlns:a16="http://schemas.microsoft.com/office/drawing/2014/main" id="{5C49F879-D355-E15A-6AF1-5BD558B2640B}"/>
              </a:ext>
            </a:extLst>
          </p:cNvPr>
          <p:cNvSpPr/>
          <p:nvPr/>
        </p:nvSpPr>
        <p:spPr>
          <a:xfrm>
            <a:off x="7460685" y="5233930"/>
            <a:ext cx="4587233" cy="699247"/>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Rotation Detonation Engine</a:t>
            </a:r>
            <a:endParaRPr lang="en-US" sz="2400" noProof="0" dirty="0"/>
          </a:p>
        </p:txBody>
      </p:sp>
      <p:sp>
        <p:nvSpPr>
          <p:cNvPr id="37" name="Rechteck: abgerundete Ecken 36">
            <a:extLst>
              <a:ext uri="{FF2B5EF4-FFF2-40B4-BE49-F238E27FC236}">
                <a16:creationId xmlns:a16="http://schemas.microsoft.com/office/drawing/2014/main" id="{2CB04692-3041-B297-E91C-A4B36E9332AB}"/>
              </a:ext>
            </a:extLst>
          </p:cNvPr>
          <p:cNvSpPr/>
          <p:nvPr/>
        </p:nvSpPr>
        <p:spPr>
          <a:xfrm>
            <a:off x="7451178" y="6046990"/>
            <a:ext cx="4587233" cy="699247"/>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Pulse Detonation Engine</a:t>
            </a:r>
            <a:endParaRPr lang="en-US" sz="2400" noProof="0" dirty="0"/>
          </a:p>
        </p:txBody>
      </p:sp>
      <p:cxnSp>
        <p:nvCxnSpPr>
          <p:cNvPr id="33" name="Gerade Verbindung mit Pfeil 32">
            <a:extLst>
              <a:ext uri="{FF2B5EF4-FFF2-40B4-BE49-F238E27FC236}">
                <a16:creationId xmlns:a16="http://schemas.microsoft.com/office/drawing/2014/main" id="{6B09297C-6966-28D4-C5E4-17B8390331D6}"/>
              </a:ext>
            </a:extLst>
          </p:cNvPr>
          <p:cNvCxnSpPr>
            <a:cxnSpLocks/>
            <a:stCxn id="32" idx="3"/>
            <a:endCxn id="36" idx="1"/>
          </p:cNvCxnSpPr>
          <p:nvPr/>
        </p:nvCxnSpPr>
        <p:spPr>
          <a:xfrm flipV="1">
            <a:off x="7036107" y="5583554"/>
            <a:ext cx="424578" cy="4677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Gerade Verbindung mit Pfeil 40">
            <a:extLst>
              <a:ext uri="{FF2B5EF4-FFF2-40B4-BE49-F238E27FC236}">
                <a16:creationId xmlns:a16="http://schemas.microsoft.com/office/drawing/2014/main" id="{E0087876-5A04-757C-2619-F9C4A1E5EB69}"/>
              </a:ext>
            </a:extLst>
          </p:cNvPr>
          <p:cNvCxnSpPr>
            <a:cxnSpLocks/>
            <a:stCxn id="32" idx="3"/>
            <a:endCxn id="37" idx="1"/>
          </p:cNvCxnSpPr>
          <p:nvPr/>
        </p:nvCxnSpPr>
        <p:spPr>
          <a:xfrm>
            <a:off x="7036107" y="6051256"/>
            <a:ext cx="415071" cy="3453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Gerade Verbindung mit Pfeil 43">
            <a:extLst>
              <a:ext uri="{FF2B5EF4-FFF2-40B4-BE49-F238E27FC236}">
                <a16:creationId xmlns:a16="http://schemas.microsoft.com/office/drawing/2014/main" id="{D0550860-60DB-43B4-DF5B-AEFA07041E42}"/>
              </a:ext>
            </a:extLst>
          </p:cNvPr>
          <p:cNvCxnSpPr>
            <a:cxnSpLocks/>
            <a:stCxn id="10" idx="3"/>
            <a:endCxn id="32" idx="1"/>
          </p:cNvCxnSpPr>
          <p:nvPr/>
        </p:nvCxnSpPr>
        <p:spPr>
          <a:xfrm>
            <a:off x="4152900" y="4140200"/>
            <a:ext cx="508307" cy="19110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Gerade Verbindung mit Pfeil 29">
            <a:extLst>
              <a:ext uri="{FF2B5EF4-FFF2-40B4-BE49-F238E27FC236}">
                <a16:creationId xmlns:a16="http://schemas.microsoft.com/office/drawing/2014/main" id="{B7CAD03A-83BC-3F09-9A8D-969EACD2B66A}"/>
              </a:ext>
            </a:extLst>
          </p:cNvPr>
          <p:cNvCxnSpPr>
            <a:cxnSpLocks/>
            <a:stCxn id="10" idx="3"/>
            <a:endCxn id="31" idx="1"/>
          </p:cNvCxnSpPr>
          <p:nvPr/>
        </p:nvCxnSpPr>
        <p:spPr>
          <a:xfrm flipV="1">
            <a:off x="4152900" y="3466495"/>
            <a:ext cx="508306" cy="6737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Gerade Verbindung mit Pfeil 41">
            <a:extLst>
              <a:ext uri="{FF2B5EF4-FFF2-40B4-BE49-F238E27FC236}">
                <a16:creationId xmlns:a16="http://schemas.microsoft.com/office/drawing/2014/main" id="{8F50343A-D45B-F9A2-4766-60B7DE59FB40}"/>
              </a:ext>
            </a:extLst>
          </p:cNvPr>
          <p:cNvCxnSpPr>
            <a:cxnSpLocks/>
            <a:stCxn id="34" idx="0"/>
            <a:endCxn id="9" idx="2"/>
          </p:cNvCxnSpPr>
          <p:nvPr/>
        </p:nvCxnSpPr>
        <p:spPr>
          <a:xfrm flipH="1" flipV="1">
            <a:off x="6648316" y="992661"/>
            <a:ext cx="3105987" cy="6139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Gerade Verbindung mit Pfeil 42">
            <a:extLst>
              <a:ext uri="{FF2B5EF4-FFF2-40B4-BE49-F238E27FC236}">
                <a16:creationId xmlns:a16="http://schemas.microsoft.com/office/drawing/2014/main" id="{25459A0C-0A31-AE76-1F86-B018026E5220}"/>
              </a:ext>
            </a:extLst>
          </p:cNvPr>
          <p:cNvCxnSpPr>
            <a:cxnSpLocks/>
            <a:stCxn id="34" idx="0"/>
            <a:endCxn id="4" idx="2"/>
          </p:cNvCxnSpPr>
          <p:nvPr/>
        </p:nvCxnSpPr>
        <p:spPr>
          <a:xfrm flipV="1">
            <a:off x="9754303" y="956634"/>
            <a:ext cx="475855" cy="64992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Gerade Verbindung mit Pfeil 44">
            <a:extLst>
              <a:ext uri="{FF2B5EF4-FFF2-40B4-BE49-F238E27FC236}">
                <a16:creationId xmlns:a16="http://schemas.microsoft.com/office/drawing/2014/main" id="{EBB2625B-1165-A7E7-9994-00E165EF9259}"/>
              </a:ext>
            </a:extLst>
          </p:cNvPr>
          <p:cNvCxnSpPr>
            <a:cxnSpLocks/>
            <a:stCxn id="34" idx="2"/>
            <a:endCxn id="5" idx="0"/>
          </p:cNvCxnSpPr>
          <p:nvPr/>
        </p:nvCxnSpPr>
        <p:spPr>
          <a:xfrm>
            <a:off x="9754303" y="2305808"/>
            <a:ext cx="81280" cy="59199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Rechteck: abgerundete Ecken 3">
            <a:extLst>
              <a:ext uri="{FF2B5EF4-FFF2-40B4-BE49-F238E27FC236}">
                <a16:creationId xmlns:a16="http://schemas.microsoft.com/office/drawing/2014/main" id="{6BF2F078-B6D8-7108-5E50-7D9499590FBB}"/>
              </a:ext>
            </a:extLst>
          </p:cNvPr>
          <p:cNvSpPr/>
          <p:nvPr/>
        </p:nvSpPr>
        <p:spPr>
          <a:xfrm>
            <a:off x="8610158" y="257387"/>
            <a:ext cx="3240000" cy="699247"/>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Mono-propellant</a:t>
            </a:r>
            <a:endParaRPr lang="en-US" sz="2400" noProof="0" dirty="0"/>
          </a:p>
        </p:txBody>
      </p:sp>
      <p:sp>
        <p:nvSpPr>
          <p:cNvPr id="5" name="Rechteck: abgerundete Ecken 4">
            <a:extLst>
              <a:ext uri="{FF2B5EF4-FFF2-40B4-BE49-F238E27FC236}">
                <a16:creationId xmlns:a16="http://schemas.microsoft.com/office/drawing/2014/main" id="{2428FA69-F6CE-DB31-261F-F1322A5E2F11}"/>
              </a:ext>
            </a:extLst>
          </p:cNvPr>
          <p:cNvSpPr/>
          <p:nvPr/>
        </p:nvSpPr>
        <p:spPr>
          <a:xfrm>
            <a:off x="8215583" y="2897801"/>
            <a:ext cx="3240000" cy="699247"/>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Bi-propellant</a:t>
            </a:r>
            <a:endParaRPr lang="en-US" sz="2400" noProof="0" dirty="0"/>
          </a:p>
        </p:txBody>
      </p:sp>
      <p:sp>
        <p:nvSpPr>
          <p:cNvPr id="9" name="Rechteck: abgerundete Ecken 8">
            <a:extLst>
              <a:ext uri="{FF2B5EF4-FFF2-40B4-BE49-F238E27FC236}">
                <a16:creationId xmlns:a16="http://schemas.microsoft.com/office/drawing/2014/main" id="{8A42921D-38D4-4997-DA42-978D26C571D0}"/>
              </a:ext>
            </a:extLst>
          </p:cNvPr>
          <p:cNvSpPr/>
          <p:nvPr/>
        </p:nvSpPr>
        <p:spPr>
          <a:xfrm>
            <a:off x="5028316" y="293414"/>
            <a:ext cx="3240000" cy="699247"/>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Tri-propellant</a:t>
            </a:r>
            <a:endParaRPr lang="en-US" sz="2400" noProof="0" dirty="0"/>
          </a:p>
        </p:txBody>
      </p:sp>
    </p:spTree>
    <p:extLst>
      <p:ext uri="{BB962C8B-B14F-4D97-AF65-F5344CB8AC3E}">
        <p14:creationId xmlns:p14="http://schemas.microsoft.com/office/powerpoint/2010/main" val="259255405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sz="2266" dirty="0"/>
              <a:t>Pressure Vessels Considerations</a:t>
            </a:r>
          </a:p>
          <a:p>
            <a:pPr lvl="1">
              <a:lnSpc>
                <a:spcPct val="110000"/>
              </a:lnSpc>
            </a:pPr>
            <a:r>
              <a:rPr lang="en-US" sz="1932" dirty="0"/>
              <a:t>Propellant / pressurant leakage</a:t>
            </a:r>
          </a:p>
          <a:p>
            <a:pPr lvl="1">
              <a:lnSpc>
                <a:spcPct val="110000"/>
              </a:lnSpc>
            </a:pPr>
            <a:r>
              <a:rPr lang="en-US" sz="1932" dirty="0"/>
              <a:t>Leak before burst - Leak before burst describes a pressure vessel designed such that a crack in the vessel will grow through the wall, allowing the contained fluid to escape and reducing the pressure, prior to growing so large as to cause fracture at the operating pressure</a:t>
            </a:r>
          </a:p>
          <a:p>
            <a:pPr lvl="1">
              <a:lnSpc>
                <a:spcPct val="110000"/>
              </a:lnSpc>
            </a:pPr>
            <a:r>
              <a:rPr lang="en-US" sz="1932" dirty="0"/>
              <a:t>Liquid propellant control</a:t>
            </a:r>
            <a:endParaRPr lang="en-US" dirty="0"/>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130</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420257285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sz="2266" dirty="0"/>
              <a:t>Liquid Propellant Control</a:t>
            </a:r>
          </a:p>
          <a:p>
            <a:pPr lvl="1">
              <a:lnSpc>
                <a:spcPct val="110000"/>
              </a:lnSpc>
            </a:pPr>
            <a:r>
              <a:rPr lang="en-US" sz="1932" dirty="0"/>
              <a:t>Positive Expulsion Device – Bladder, Diaphragm (metallic or plastic)</a:t>
            </a:r>
          </a:p>
          <a:p>
            <a:pPr lvl="1">
              <a:lnSpc>
                <a:spcPct val="110000"/>
              </a:lnSpc>
            </a:pPr>
            <a:r>
              <a:rPr lang="en-US" sz="1932" dirty="0"/>
              <a:t>Surface Tension Device – Capillary forces</a:t>
            </a:r>
          </a:p>
          <a:p>
            <a:pPr lvl="1">
              <a:lnSpc>
                <a:spcPct val="110000"/>
              </a:lnSpc>
            </a:pPr>
            <a:r>
              <a:rPr lang="en-US" sz="1932" dirty="0"/>
              <a:t>Piston Device – Pressure force</a:t>
            </a:r>
          </a:p>
          <a:p>
            <a:pPr lvl="1">
              <a:lnSpc>
                <a:spcPct val="110000"/>
              </a:lnSpc>
            </a:pPr>
            <a:r>
              <a:rPr lang="en-US" sz="1932" dirty="0"/>
              <a:t>Pre-acceleration + Collector – Acceleration forces</a:t>
            </a:r>
          </a:p>
          <a:p>
            <a:pPr lvl="1">
              <a:lnSpc>
                <a:spcPct val="110000"/>
              </a:lnSpc>
            </a:pPr>
            <a:r>
              <a:rPr lang="en-US" sz="1932" dirty="0"/>
              <a:t>Damping – Baffles</a:t>
            </a:r>
          </a:p>
          <a:p>
            <a:pPr lvl="1">
              <a:lnSpc>
                <a:spcPct val="110000"/>
              </a:lnSpc>
            </a:pPr>
            <a:r>
              <a:rPr lang="en-US" sz="1932" dirty="0"/>
              <a:t>Zero-sloshing Tank – De-</a:t>
            </a:r>
            <a:r>
              <a:rPr lang="en-US" sz="1932" dirty="0" err="1"/>
              <a:t>orbitation</a:t>
            </a:r>
            <a:r>
              <a:rPr lang="en-US" sz="1932" dirty="0"/>
              <a:t> for small spacecraft</a:t>
            </a:r>
            <a:endParaRPr lang="en-US" dirty="0"/>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131</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86234745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dirty="0"/>
              <a:t>Liquid Propellant Control:</a:t>
            </a:r>
          </a:p>
          <a:p>
            <a:pPr lvl="2"/>
            <a:r>
              <a:rPr lang="en-US" dirty="0"/>
              <a:t>Example: Stage separation</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132</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88049486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dirty="0"/>
              <a:t>Liquid Propellant </a:t>
            </a:r>
            <a:br>
              <a:rPr lang="en-US" dirty="0"/>
            </a:br>
            <a:r>
              <a:rPr lang="en-US" dirty="0"/>
              <a:t>Control:</a:t>
            </a:r>
          </a:p>
          <a:p>
            <a:pPr lvl="2"/>
            <a:r>
              <a:rPr lang="en-US" dirty="0"/>
              <a:t>Example: Stage </a:t>
            </a:r>
            <a:br>
              <a:rPr lang="en-US" dirty="0"/>
            </a:br>
            <a:r>
              <a:rPr lang="en-US" dirty="0"/>
              <a:t>separation</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133</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Calculation number 5.avi">
            <a:hlinkClick r:id="" action="ppaction://media"/>
            <a:extLst>
              <a:ext uri="{FF2B5EF4-FFF2-40B4-BE49-F238E27FC236}">
                <a16:creationId xmlns:a16="http://schemas.microsoft.com/office/drawing/2014/main" id="{0D2302AD-5EBB-454C-9BA2-647D3635324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55128" y="175981"/>
            <a:ext cx="8781322" cy="6573574"/>
          </a:xfrm>
          <a:prstGeom prst="rect">
            <a:avLst/>
          </a:prstGeom>
        </p:spPr>
      </p:pic>
    </p:spTree>
    <p:extLst>
      <p:ext uri="{BB962C8B-B14F-4D97-AF65-F5344CB8AC3E}">
        <p14:creationId xmlns:p14="http://schemas.microsoft.com/office/powerpoint/2010/main" val="25558816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sz="2266" dirty="0"/>
              <a:t>Liquid Propellant Control</a:t>
            </a:r>
          </a:p>
          <a:p>
            <a:pPr lvl="1">
              <a:lnSpc>
                <a:spcPct val="110000"/>
              </a:lnSpc>
            </a:pPr>
            <a:r>
              <a:rPr lang="en-US" sz="1932" dirty="0"/>
              <a:t>Positive Expulsion Device – Plastic diaphragm</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134</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object 5">
            <a:extLst>
              <a:ext uri="{FF2B5EF4-FFF2-40B4-BE49-F238E27FC236}">
                <a16:creationId xmlns:a16="http://schemas.microsoft.com/office/drawing/2014/main" id="{65833F21-479C-4B38-B4FE-5537321407E4}"/>
              </a:ext>
            </a:extLst>
          </p:cNvPr>
          <p:cNvPicPr/>
          <p:nvPr/>
        </p:nvPicPr>
        <p:blipFill>
          <a:blip r:embed="rId2" cstate="print"/>
          <a:stretch>
            <a:fillRect/>
          </a:stretch>
        </p:blipFill>
        <p:spPr>
          <a:xfrm>
            <a:off x="872325" y="4044950"/>
            <a:ext cx="4294477" cy="2346043"/>
          </a:xfrm>
          <a:prstGeom prst="rect">
            <a:avLst/>
          </a:prstGeom>
          <a:solidFill>
            <a:schemeClr val="bg1"/>
          </a:solidFill>
        </p:spPr>
      </p:pic>
      <p:pic>
        <p:nvPicPr>
          <p:cNvPr id="10" name="Grafik 9">
            <a:extLst>
              <a:ext uri="{FF2B5EF4-FFF2-40B4-BE49-F238E27FC236}">
                <a16:creationId xmlns:a16="http://schemas.microsoft.com/office/drawing/2014/main" id="{8503F979-2AFF-4449-91F0-76D98E72C587}"/>
              </a:ext>
            </a:extLst>
          </p:cNvPr>
          <p:cNvPicPr>
            <a:picLocks noChangeAspect="1"/>
          </p:cNvPicPr>
          <p:nvPr/>
        </p:nvPicPr>
        <p:blipFill>
          <a:blip r:embed="rId3"/>
          <a:stretch>
            <a:fillRect/>
          </a:stretch>
        </p:blipFill>
        <p:spPr>
          <a:xfrm>
            <a:off x="5310884" y="3794541"/>
            <a:ext cx="5855587" cy="2846863"/>
          </a:xfrm>
          <a:prstGeom prst="rect">
            <a:avLst/>
          </a:prstGeom>
        </p:spPr>
      </p:pic>
    </p:spTree>
    <p:extLst>
      <p:ext uri="{BB962C8B-B14F-4D97-AF65-F5344CB8AC3E}">
        <p14:creationId xmlns:p14="http://schemas.microsoft.com/office/powerpoint/2010/main" val="315797028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sz="2266" dirty="0"/>
              <a:t>Liquid Propellant Control</a:t>
            </a:r>
          </a:p>
          <a:p>
            <a:pPr lvl="1">
              <a:lnSpc>
                <a:spcPct val="110000"/>
              </a:lnSpc>
            </a:pPr>
            <a:r>
              <a:rPr lang="en-US" sz="1932" dirty="0"/>
              <a:t>Positive Expulsion Device – Metallic diaphragm</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135</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786B3B80-4FDF-4AAC-9260-6F517751CA5F}"/>
              </a:ext>
            </a:extLst>
          </p:cNvPr>
          <p:cNvPicPr>
            <a:picLocks noChangeAspect="1"/>
          </p:cNvPicPr>
          <p:nvPr/>
        </p:nvPicPr>
        <p:blipFill>
          <a:blip r:embed="rId2"/>
          <a:stretch>
            <a:fillRect/>
          </a:stretch>
        </p:blipFill>
        <p:spPr>
          <a:xfrm>
            <a:off x="3895002" y="3860398"/>
            <a:ext cx="5147398" cy="2997602"/>
          </a:xfrm>
          <a:prstGeom prst="rect">
            <a:avLst/>
          </a:prstGeom>
        </p:spPr>
      </p:pic>
    </p:spTree>
    <p:extLst>
      <p:ext uri="{BB962C8B-B14F-4D97-AF65-F5344CB8AC3E}">
        <p14:creationId xmlns:p14="http://schemas.microsoft.com/office/powerpoint/2010/main" val="233655427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sz="2266" dirty="0"/>
              <a:t>Liquid Propellant Control</a:t>
            </a:r>
          </a:p>
          <a:p>
            <a:pPr lvl="1">
              <a:lnSpc>
                <a:spcPct val="110000"/>
              </a:lnSpc>
            </a:pPr>
            <a:r>
              <a:rPr lang="en-US" sz="1932" dirty="0"/>
              <a:t>Positive Expulsion Device – Bladder</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136</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D3117B03-5723-411B-8AA8-25A1824B8634}"/>
              </a:ext>
            </a:extLst>
          </p:cNvPr>
          <p:cNvPicPr>
            <a:picLocks noChangeAspect="1"/>
          </p:cNvPicPr>
          <p:nvPr/>
        </p:nvPicPr>
        <p:blipFill>
          <a:blip r:embed="rId2"/>
          <a:stretch>
            <a:fillRect/>
          </a:stretch>
        </p:blipFill>
        <p:spPr>
          <a:xfrm>
            <a:off x="9503973" y="3001784"/>
            <a:ext cx="2028032" cy="3170586"/>
          </a:xfrm>
          <a:prstGeom prst="rect">
            <a:avLst/>
          </a:prstGeom>
        </p:spPr>
      </p:pic>
      <p:pic>
        <p:nvPicPr>
          <p:cNvPr id="10" name="Picture 2" descr="Hydrazine bladder tank">
            <a:extLst>
              <a:ext uri="{FF2B5EF4-FFF2-40B4-BE49-F238E27FC236}">
                <a16:creationId xmlns:a16="http://schemas.microsoft.com/office/drawing/2014/main" id="{74F179E1-A560-47AC-8A2B-765664593C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7495" y="3193996"/>
            <a:ext cx="2853771" cy="2868039"/>
          </a:xfrm>
          <a:prstGeom prst="rect">
            <a:avLst/>
          </a:prstGeom>
          <a:noFill/>
          <a:extLst>
            <a:ext uri="{909E8E84-426E-40DD-AFC4-6F175D3DCCD1}">
              <a14:hiddenFill xmlns:a14="http://schemas.microsoft.com/office/drawing/2010/main">
                <a:solidFill>
                  <a:srgbClr val="FFFFFF"/>
                </a:solidFill>
              </a14:hiddenFill>
            </a:ext>
          </a:extLst>
        </p:spPr>
      </p:pic>
      <p:pic>
        <p:nvPicPr>
          <p:cNvPr id="11" name="Grafik 10">
            <a:extLst>
              <a:ext uri="{FF2B5EF4-FFF2-40B4-BE49-F238E27FC236}">
                <a16:creationId xmlns:a16="http://schemas.microsoft.com/office/drawing/2014/main" id="{A5B33EBE-BA01-4331-9AB7-3F5A45C89B9F}"/>
              </a:ext>
            </a:extLst>
          </p:cNvPr>
          <p:cNvPicPr>
            <a:picLocks noChangeAspect="1"/>
          </p:cNvPicPr>
          <p:nvPr/>
        </p:nvPicPr>
        <p:blipFill>
          <a:blip r:embed="rId4"/>
          <a:stretch>
            <a:fillRect/>
          </a:stretch>
        </p:blipFill>
        <p:spPr>
          <a:xfrm>
            <a:off x="1919536" y="4046678"/>
            <a:ext cx="3932288" cy="2456490"/>
          </a:xfrm>
          <a:prstGeom prst="rect">
            <a:avLst/>
          </a:prstGeom>
        </p:spPr>
      </p:pic>
    </p:spTree>
    <p:extLst>
      <p:ext uri="{BB962C8B-B14F-4D97-AF65-F5344CB8AC3E}">
        <p14:creationId xmlns:p14="http://schemas.microsoft.com/office/powerpoint/2010/main" val="400073289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sz="2266" dirty="0"/>
              <a:t>Liquid Propellant Control</a:t>
            </a:r>
          </a:p>
          <a:p>
            <a:pPr lvl="1">
              <a:lnSpc>
                <a:spcPct val="110000"/>
              </a:lnSpc>
            </a:pPr>
            <a:r>
              <a:rPr lang="en-US" sz="1932" dirty="0"/>
              <a:t>Surface Tension Device – Capillary forces</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137</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object 7">
            <a:extLst>
              <a:ext uri="{FF2B5EF4-FFF2-40B4-BE49-F238E27FC236}">
                <a16:creationId xmlns:a16="http://schemas.microsoft.com/office/drawing/2014/main" id="{AAE192C0-0D11-4D8D-BA8E-D10836F94BC4}"/>
              </a:ext>
            </a:extLst>
          </p:cNvPr>
          <p:cNvPicPr/>
          <p:nvPr/>
        </p:nvPicPr>
        <p:blipFill>
          <a:blip r:embed="rId2" cstate="print"/>
          <a:stretch>
            <a:fillRect/>
          </a:stretch>
        </p:blipFill>
        <p:spPr>
          <a:xfrm>
            <a:off x="1893601" y="3854448"/>
            <a:ext cx="4712399" cy="3044743"/>
          </a:xfrm>
          <a:prstGeom prst="rect">
            <a:avLst/>
          </a:prstGeom>
          <a:solidFill>
            <a:schemeClr val="bg1"/>
          </a:solidFill>
        </p:spPr>
      </p:pic>
      <p:pic>
        <p:nvPicPr>
          <p:cNvPr id="10" name="Grafik 9">
            <a:extLst>
              <a:ext uri="{FF2B5EF4-FFF2-40B4-BE49-F238E27FC236}">
                <a16:creationId xmlns:a16="http://schemas.microsoft.com/office/drawing/2014/main" id="{41420A5A-6982-418E-8242-A13921F89F55}"/>
              </a:ext>
            </a:extLst>
          </p:cNvPr>
          <p:cNvPicPr>
            <a:picLocks noChangeAspect="1"/>
          </p:cNvPicPr>
          <p:nvPr/>
        </p:nvPicPr>
        <p:blipFill>
          <a:blip r:embed="rId3"/>
          <a:stretch>
            <a:fillRect/>
          </a:stretch>
        </p:blipFill>
        <p:spPr>
          <a:xfrm>
            <a:off x="9738092" y="764704"/>
            <a:ext cx="2066925" cy="5543550"/>
          </a:xfrm>
          <a:prstGeom prst="rect">
            <a:avLst/>
          </a:prstGeom>
        </p:spPr>
      </p:pic>
      <p:pic>
        <p:nvPicPr>
          <p:cNvPr id="11" name="Grafik 10">
            <a:extLst>
              <a:ext uri="{FF2B5EF4-FFF2-40B4-BE49-F238E27FC236}">
                <a16:creationId xmlns:a16="http://schemas.microsoft.com/office/drawing/2014/main" id="{03AD2CF0-4E0F-4147-B164-32E1D87A0215}"/>
              </a:ext>
            </a:extLst>
          </p:cNvPr>
          <p:cNvPicPr>
            <a:picLocks noChangeAspect="1"/>
          </p:cNvPicPr>
          <p:nvPr/>
        </p:nvPicPr>
        <p:blipFill>
          <a:blip r:embed="rId4"/>
          <a:stretch>
            <a:fillRect/>
          </a:stretch>
        </p:blipFill>
        <p:spPr>
          <a:xfrm>
            <a:off x="6741123" y="3786144"/>
            <a:ext cx="2952750" cy="1590675"/>
          </a:xfrm>
          <a:prstGeom prst="rect">
            <a:avLst/>
          </a:prstGeom>
        </p:spPr>
      </p:pic>
    </p:spTree>
    <p:extLst>
      <p:ext uri="{BB962C8B-B14F-4D97-AF65-F5344CB8AC3E}">
        <p14:creationId xmlns:p14="http://schemas.microsoft.com/office/powerpoint/2010/main" val="327212565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sz="2266" dirty="0"/>
              <a:t>Liquid Propellant Control</a:t>
            </a:r>
          </a:p>
          <a:p>
            <a:pPr lvl="1">
              <a:lnSpc>
                <a:spcPct val="110000"/>
              </a:lnSpc>
            </a:pPr>
            <a:r>
              <a:rPr lang="en-US" sz="1932" dirty="0"/>
              <a:t>Piston Device – Pressure force</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138</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D1E93DC8-C478-4AAD-AFEF-F494ED8BE0EA}"/>
              </a:ext>
            </a:extLst>
          </p:cNvPr>
          <p:cNvPicPr>
            <a:picLocks noChangeAspect="1"/>
          </p:cNvPicPr>
          <p:nvPr/>
        </p:nvPicPr>
        <p:blipFill>
          <a:blip r:embed="rId2"/>
          <a:stretch>
            <a:fillRect/>
          </a:stretch>
        </p:blipFill>
        <p:spPr>
          <a:xfrm>
            <a:off x="5972355" y="2817974"/>
            <a:ext cx="5877803" cy="3888193"/>
          </a:xfrm>
          <a:prstGeom prst="rect">
            <a:avLst/>
          </a:prstGeom>
        </p:spPr>
      </p:pic>
    </p:spTree>
    <p:extLst>
      <p:ext uri="{BB962C8B-B14F-4D97-AF65-F5344CB8AC3E}">
        <p14:creationId xmlns:p14="http://schemas.microsoft.com/office/powerpoint/2010/main" val="249372187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sz="2266" dirty="0"/>
              <a:t>Liquid Propellant Control</a:t>
            </a:r>
          </a:p>
          <a:p>
            <a:pPr lvl="1">
              <a:lnSpc>
                <a:spcPct val="110000"/>
              </a:lnSpc>
            </a:pPr>
            <a:r>
              <a:rPr lang="en-US" sz="1932" dirty="0"/>
              <a:t>Pre-acceleration + Collector (Sponge) – Acceleration forces</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139</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E7E17EE2-A1BC-44E5-8B36-CC2DB0001048}"/>
              </a:ext>
            </a:extLst>
          </p:cNvPr>
          <p:cNvPicPr>
            <a:picLocks noChangeAspect="1"/>
          </p:cNvPicPr>
          <p:nvPr/>
        </p:nvPicPr>
        <p:blipFill>
          <a:blip r:embed="rId2"/>
          <a:stretch>
            <a:fillRect/>
          </a:stretch>
        </p:blipFill>
        <p:spPr>
          <a:xfrm>
            <a:off x="3686536" y="3854448"/>
            <a:ext cx="3351490" cy="2913511"/>
          </a:xfrm>
          <a:prstGeom prst="rect">
            <a:avLst/>
          </a:prstGeom>
        </p:spPr>
      </p:pic>
    </p:spTree>
    <p:extLst>
      <p:ext uri="{BB962C8B-B14F-4D97-AF65-F5344CB8AC3E}">
        <p14:creationId xmlns:p14="http://schemas.microsoft.com/office/powerpoint/2010/main" val="1740158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F296C-853F-7629-DFDE-ABEC33ABDF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87524D86-0C11-DF08-5125-B16638348523}"/>
              </a:ext>
            </a:extLst>
          </p:cNvPr>
          <p:cNvSpPr>
            <a:spLocks noGrp="1"/>
          </p:cNvSpPr>
          <p:nvPr>
            <p:ph idx="1"/>
          </p:nvPr>
        </p:nvSpPr>
        <p:spPr/>
        <p:txBody>
          <a:bodyPr>
            <a:noAutofit/>
          </a:bodyPr>
          <a:lstStyle/>
          <a:p>
            <a:pPr marL="125730" indent="0">
              <a:buNone/>
            </a:pPr>
            <a:r>
              <a:rPr lang="en-US" sz="2400" dirty="0">
                <a:solidFill>
                  <a:schemeClr val="tx1"/>
                </a:solidFill>
              </a:rPr>
              <a:t> </a:t>
            </a:r>
          </a:p>
          <a:p>
            <a:pPr marL="125730" indent="0">
              <a:buNone/>
            </a:pPr>
            <a:endParaRPr lang="de-DE" dirty="0"/>
          </a:p>
        </p:txBody>
      </p:sp>
      <p:sp>
        <p:nvSpPr>
          <p:cNvPr id="3" name="Titre 2">
            <a:extLst>
              <a:ext uri="{FF2B5EF4-FFF2-40B4-BE49-F238E27FC236}">
                <a16:creationId xmlns:a16="http://schemas.microsoft.com/office/drawing/2014/main" id="{DE8C9D1D-C149-BD42-8460-CAFA9ED7DB54}"/>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Chemical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54FCB6C2-860F-0919-9A67-0C6593D5B066}"/>
              </a:ext>
            </a:extLst>
          </p:cNvPr>
          <p:cNvSpPr>
            <a:spLocks noGrp="1"/>
          </p:cNvSpPr>
          <p:nvPr>
            <p:ph type="sldNum" sz="quarter" idx="12"/>
          </p:nvPr>
        </p:nvSpPr>
        <p:spPr/>
        <p:txBody>
          <a:bodyPr/>
          <a:lstStyle/>
          <a:p>
            <a:fld id="{E1E1CD7C-2161-7D43-862E-CE4C333CD873}" type="slidenum">
              <a:rPr lang="fr-FR" smtClean="0"/>
              <a:pPr/>
              <a:t>14</a:t>
            </a:fld>
            <a:endParaRPr lang="fr-FR" dirty="0"/>
          </a:p>
        </p:txBody>
      </p:sp>
      <p:sp>
        <p:nvSpPr>
          <p:cNvPr id="7" name="Google Shape;119;p5">
            <a:extLst>
              <a:ext uri="{FF2B5EF4-FFF2-40B4-BE49-F238E27FC236}">
                <a16:creationId xmlns:a16="http://schemas.microsoft.com/office/drawing/2014/main" id="{DB3D4D84-81C8-3D6A-881D-64A7EEE14DA3}"/>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2A220150-8488-07AB-9972-5D4B44507BEB}"/>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10" name="Rechteck: abgerundete Ecken 9">
            <a:extLst>
              <a:ext uri="{FF2B5EF4-FFF2-40B4-BE49-F238E27FC236}">
                <a16:creationId xmlns:a16="http://schemas.microsoft.com/office/drawing/2014/main" id="{C3BE6E77-FC1A-E1CE-D427-1E1645D4954B}"/>
              </a:ext>
            </a:extLst>
          </p:cNvPr>
          <p:cNvSpPr/>
          <p:nvPr/>
        </p:nvSpPr>
        <p:spPr>
          <a:xfrm>
            <a:off x="1778000" y="3506787"/>
            <a:ext cx="2374900" cy="126682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C</a:t>
            </a:r>
            <a:r>
              <a:rPr lang="en-US" sz="2400" noProof="0" dirty="0" err="1"/>
              <a:t>hemical</a:t>
            </a:r>
            <a:r>
              <a:rPr lang="en-US" sz="2400" noProof="0" dirty="0"/>
              <a:t> Propulsion Systems</a:t>
            </a:r>
          </a:p>
        </p:txBody>
      </p:sp>
      <p:cxnSp>
        <p:nvCxnSpPr>
          <p:cNvPr id="21" name="Gerade Verbindung mit Pfeil 20">
            <a:extLst>
              <a:ext uri="{FF2B5EF4-FFF2-40B4-BE49-F238E27FC236}">
                <a16:creationId xmlns:a16="http://schemas.microsoft.com/office/drawing/2014/main" id="{1FF118C4-3E6A-AD35-E465-7D187264B426}"/>
              </a:ext>
            </a:extLst>
          </p:cNvPr>
          <p:cNvCxnSpPr>
            <a:cxnSpLocks/>
            <a:stCxn id="31" idx="3"/>
            <a:endCxn id="34" idx="1"/>
          </p:cNvCxnSpPr>
          <p:nvPr/>
        </p:nvCxnSpPr>
        <p:spPr>
          <a:xfrm flipV="1">
            <a:off x="7036106" y="1956185"/>
            <a:ext cx="424580" cy="15103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hteck: abgerundete Ecken 30">
            <a:extLst>
              <a:ext uri="{FF2B5EF4-FFF2-40B4-BE49-F238E27FC236}">
                <a16:creationId xmlns:a16="http://schemas.microsoft.com/office/drawing/2014/main" id="{9014F524-1BC9-D38B-3340-5CD4AD7D568C}"/>
              </a:ext>
            </a:extLst>
          </p:cNvPr>
          <p:cNvSpPr/>
          <p:nvPr/>
        </p:nvSpPr>
        <p:spPr>
          <a:xfrm>
            <a:off x="4661206" y="2910869"/>
            <a:ext cx="2374900" cy="1111252"/>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Combustion</a:t>
            </a:r>
          </a:p>
        </p:txBody>
      </p:sp>
      <p:sp>
        <p:nvSpPr>
          <p:cNvPr id="32" name="Rechteck: abgerundete Ecken 31">
            <a:extLst>
              <a:ext uri="{FF2B5EF4-FFF2-40B4-BE49-F238E27FC236}">
                <a16:creationId xmlns:a16="http://schemas.microsoft.com/office/drawing/2014/main" id="{CB373D1A-3B4D-4CC1-EB13-06B7CEAEB8EA}"/>
              </a:ext>
            </a:extLst>
          </p:cNvPr>
          <p:cNvSpPr/>
          <p:nvPr/>
        </p:nvSpPr>
        <p:spPr>
          <a:xfrm>
            <a:off x="4661207" y="5495630"/>
            <a:ext cx="2374900" cy="1111252"/>
          </a:xfrm>
          <a:prstGeom prst="roundRect">
            <a:avLst/>
          </a:prstGeom>
          <a:solidFill>
            <a:srgbClr val="7030A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Detonation</a:t>
            </a:r>
          </a:p>
        </p:txBody>
      </p:sp>
      <p:sp>
        <p:nvSpPr>
          <p:cNvPr id="34" name="Rechteck: abgerundete Ecken 33">
            <a:extLst>
              <a:ext uri="{FF2B5EF4-FFF2-40B4-BE49-F238E27FC236}">
                <a16:creationId xmlns:a16="http://schemas.microsoft.com/office/drawing/2014/main" id="{8F2BBCD5-0534-195B-ADDD-4CC56E545EAE}"/>
              </a:ext>
            </a:extLst>
          </p:cNvPr>
          <p:cNvSpPr/>
          <p:nvPr/>
        </p:nvSpPr>
        <p:spPr>
          <a:xfrm>
            <a:off x="7460686" y="1606561"/>
            <a:ext cx="4587233" cy="699247"/>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Liquid propulsion systems</a:t>
            </a:r>
            <a:endParaRPr lang="en-US" sz="2400" noProof="0" dirty="0"/>
          </a:p>
        </p:txBody>
      </p:sp>
      <p:sp>
        <p:nvSpPr>
          <p:cNvPr id="36" name="Rechteck: abgerundete Ecken 35">
            <a:extLst>
              <a:ext uri="{FF2B5EF4-FFF2-40B4-BE49-F238E27FC236}">
                <a16:creationId xmlns:a16="http://schemas.microsoft.com/office/drawing/2014/main" id="{74CEC007-E920-C85F-3E16-DD70D7125F2D}"/>
              </a:ext>
            </a:extLst>
          </p:cNvPr>
          <p:cNvSpPr/>
          <p:nvPr/>
        </p:nvSpPr>
        <p:spPr>
          <a:xfrm>
            <a:off x="7460685" y="5233930"/>
            <a:ext cx="4587233" cy="699247"/>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Rotation Detonation Engine</a:t>
            </a:r>
            <a:endParaRPr lang="en-US" sz="2400" noProof="0" dirty="0"/>
          </a:p>
        </p:txBody>
      </p:sp>
      <p:sp>
        <p:nvSpPr>
          <p:cNvPr id="37" name="Rechteck: abgerundete Ecken 36">
            <a:extLst>
              <a:ext uri="{FF2B5EF4-FFF2-40B4-BE49-F238E27FC236}">
                <a16:creationId xmlns:a16="http://schemas.microsoft.com/office/drawing/2014/main" id="{0BC2B278-B1F1-E6A3-F8D5-13918201D2C3}"/>
              </a:ext>
            </a:extLst>
          </p:cNvPr>
          <p:cNvSpPr/>
          <p:nvPr/>
        </p:nvSpPr>
        <p:spPr>
          <a:xfrm>
            <a:off x="7451178" y="6046990"/>
            <a:ext cx="4587233" cy="699247"/>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Pulse Detonation Engine</a:t>
            </a:r>
            <a:endParaRPr lang="en-US" sz="2400" noProof="0" dirty="0"/>
          </a:p>
        </p:txBody>
      </p:sp>
      <p:cxnSp>
        <p:nvCxnSpPr>
          <p:cNvPr id="33" name="Gerade Verbindung mit Pfeil 32">
            <a:extLst>
              <a:ext uri="{FF2B5EF4-FFF2-40B4-BE49-F238E27FC236}">
                <a16:creationId xmlns:a16="http://schemas.microsoft.com/office/drawing/2014/main" id="{670D068B-9F0D-63AF-2614-B4C5071C965A}"/>
              </a:ext>
            </a:extLst>
          </p:cNvPr>
          <p:cNvCxnSpPr>
            <a:cxnSpLocks/>
            <a:stCxn id="32" idx="3"/>
            <a:endCxn id="36" idx="1"/>
          </p:cNvCxnSpPr>
          <p:nvPr/>
        </p:nvCxnSpPr>
        <p:spPr>
          <a:xfrm flipV="1">
            <a:off x="7036107" y="5583554"/>
            <a:ext cx="424578" cy="4677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Gerade Verbindung mit Pfeil 40">
            <a:extLst>
              <a:ext uri="{FF2B5EF4-FFF2-40B4-BE49-F238E27FC236}">
                <a16:creationId xmlns:a16="http://schemas.microsoft.com/office/drawing/2014/main" id="{F7975CC6-A81B-AF12-D7A7-5E61792BF129}"/>
              </a:ext>
            </a:extLst>
          </p:cNvPr>
          <p:cNvCxnSpPr>
            <a:cxnSpLocks/>
            <a:stCxn id="32" idx="3"/>
            <a:endCxn id="37" idx="1"/>
          </p:cNvCxnSpPr>
          <p:nvPr/>
        </p:nvCxnSpPr>
        <p:spPr>
          <a:xfrm>
            <a:off x="7036107" y="6051256"/>
            <a:ext cx="415071" cy="3453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Gerade Verbindung mit Pfeil 43">
            <a:extLst>
              <a:ext uri="{FF2B5EF4-FFF2-40B4-BE49-F238E27FC236}">
                <a16:creationId xmlns:a16="http://schemas.microsoft.com/office/drawing/2014/main" id="{639278AE-3D79-E65A-5ACD-F2493E513F86}"/>
              </a:ext>
            </a:extLst>
          </p:cNvPr>
          <p:cNvCxnSpPr>
            <a:cxnSpLocks/>
            <a:stCxn id="10" idx="3"/>
            <a:endCxn id="32" idx="1"/>
          </p:cNvCxnSpPr>
          <p:nvPr/>
        </p:nvCxnSpPr>
        <p:spPr>
          <a:xfrm>
            <a:off x="4152900" y="4140200"/>
            <a:ext cx="508307" cy="19110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Gerade Verbindung mit Pfeil 29">
            <a:extLst>
              <a:ext uri="{FF2B5EF4-FFF2-40B4-BE49-F238E27FC236}">
                <a16:creationId xmlns:a16="http://schemas.microsoft.com/office/drawing/2014/main" id="{50FE391C-34C7-4BEA-7ABE-29A2FC669DBE}"/>
              </a:ext>
            </a:extLst>
          </p:cNvPr>
          <p:cNvCxnSpPr>
            <a:cxnSpLocks/>
            <a:stCxn id="10" idx="3"/>
            <a:endCxn id="31" idx="1"/>
          </p:cNvCxnSpPr>
          <p:nvPr/>
        </p:nvCxnSpPr>
        <p:spPr>
          <a:xfrm flipV="1">
            <a:off x="4152900" y="3466495"/>
            <a:ext cx="508306" cy="6737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Gerade Verbindung mit Pfeil 41">
            <a:extLst>
              <a:ext uri="{FF2B5EF4-FFF2-40B4-BE49-F238E27FC236}">
                <a16:creationId xmlns:a16="http://schemas.microsoft.com/office/drawing/2014/main" id="{3CBC2883-5012-46AC-E176-50482258ED43}"/>
              </a:ext>
            </a:extLst>
          </p:cNvPr>
          <p:cNvCxnSpPr>
            <a:cxnSpLocks/>
            <a:stCxn id="34" idx="0"/>
            <a:endCxn id="9" idx="2"/>
          </p:cNvCxnSpPr>
          <p:nvPr/>
        </p:nvCxnSpPr>
        <p:spPr>
          <a:xfrm flipH="1" flipV="1">
            <a:off x="6648316" y="992661"/>
            <a:ext cx="3105987" cy="6139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Gerade Verbindung mit Pfeil 42">
            <a:extLst>
              <a:ext uri="{FF2B5EF4-FFF2-40B4-BE49-F238E27FC236}">
                <a16:creationId xmlns:a16="http://schemas.microsoft.com/office/drawing/2014/main" id="{073CF6DB-8E54-72B4-2C9E-E65BF743F1E5}"/>
              </a:ext>
            </a:extLst>
          </p:cNvPr>
          <p:cNvCxnSpPr>
            <a:cxnSpLocks/>
            <a:stCxn id="34" idx="0"/>
            <a:endCxn id="4" idx="2"/>
          </p:cNvCxnSpPr>
          <p:nvPr/>
        </p:nvCxnSpPr>
        <p:spPr>
          <a:xfrm flipV="1">
            <a:off x="9754303" y="956634"/>
            <a:ext cx="475855" cy="64992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Gerade Verbindung mit Pfeil 44">
            <a:extLst>
              <a:ext uri="{FF2B5EF4-FFF2-40B4-BE49-F238E27FC236}">
                <a16:creationId xmlns:a16="http://schemas.microsoft.com/office/drawing/2014/main" id="{17B2AAA5-37AF-C28D-7F2C-FE6E5C92330D}"/>
              </a:ext>
            </a:extLst>
          </p:cNvPr>
          <p:cNvCxnSpPr>
            <a:cxnSpLocks/>
            <a:stCxn id="34" idx="2"/>
            <a:endCxn id="5" idx="0"/>
          </p:cNvCxnSpPr>
          <p:nvPr/>
        </p:nvCxnSpPr>
        <p:spPr>
          <a:xfrm>
            <a:off x="9754303" y="2305808"/>
            <a:ext cx="81280" cy="59199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Rechteck: abgerundete Ecken 3">
            <a:extLst>
              <a:ext uri="{FF2B5EF4-FFF2-40B4-BE49-F238E27FC236}">
                <a16:creationId xmlns:a16="http://schemas.microsoft.com/office/drawing/2014/main" id="{D0EE212E-A4C2-1C7C-AA5B-5DE53637C452}"/>
              </a:ext>
            </a:extLst>
          </p:cNvPr>
          <p:cNvSpPr/>
          <p:nvPr/>
        </p:nvSpPr>
        <p:spPr>
          <a:xfrm>
            <a:off x="8610158" y="257387"/>
            <a:ext cx="3240000" cy="699247"/>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Mono-propellant</a:t>
            </a:r>
            <a:endParaRPr lang="en-US" sz="2400" noProof="0" dirty="0"/>
          </a:p>
        </p:txBody>
      </p:sp>
      <p:sp>
        <p:nvSpPr>
          <p:cNvPr id="5" name="Rechteck: abgerundete Ecken 4">
            <a:extLst>
              <a:ext uri="{FF2B5EF4-FFF2-40B4-BE49-F238E27FC236}">
                <a16:creationId xmlns:a16="http://schemas.microsoft.com/office/drawing/2014/main" id="{3500F4EB-780E-2E90-5045-7A40A1B2E63F}"/>
              </a:ext>
            </a:extLst>
          </p:cNvPr>
          <p:cNvSpPr/>
          <p:nvPr/>
        </p:nvSpPr>
        <p:spPr>
          <a:xfrm>
            <a:off x="8215583" y="2897801"/>
            <a:ext cx="3240000" cy="699247"/>
          </a:xfrm>
          <a:prstGeom prst="roundRect">
            <a:avLst/>
          </a:prstGeom>
          <a:solidFill>
            <a:schemeClr val="accent6">
              <a:lumMod val="60000"/>
              <a:lumOff val="40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Bi-propellant</a:t>
            </a:r>
            <a:endParaRPr lang="en-US" sz="2400" noProof="0" dirty="0"/>
          </a:p>
        </p:txBody>
      </p:sp>
      <p:sp>
        <p:nvSpPr>
          <p:cNvPr id="9" name="Rechteck: abgerundete Ecken 8">
            <a:extLst>
              <a:ext uri="{FF2B5EF4-FFF2-40B4-BE49-F238E27FC236}">
                <a16:creationId xmlns:a16="http://schemas.microsoft.com/office/drawing/2014/main" id="{F5CCA119-CC38-D201-09A8-9FF1834389E0}"/>
              </a:ext>
            </a:extLst>
          </p:cNvPr>
          <p:cNvSpPr/>
          <p:nvPr/>
        </p:nvSpPr>
        <p:spPr>
          <a:xfrm>
            <a:off x="5028316" y="293414"/>
            <a:ext cx="3240000" cy="699247"/>
          </a:xfrm>
          <a:prstGeom prst="roundRect">
            <a:avLst/>
          </a:prstGeom>
          <a:solidFill>
            <a:schemeClr val="accent6">
              <a:lumMod val="60000"/>
              <a:lumOff val="40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Tri-propellant</a:t>
            </a:r>
            <a:endParaRPr lang="en-US" sz="2400" noProof="0" dirty="0"/>
          </a:p>
        </p:txBody>
      </p:sp>
    </p:spTree>
    <p:extLst>
      <p:ext uri="{BB962C8B-B14F-4D97-AF65-F5344CB8AC3E}">
        <p14:creationId xmlns:p14="http://schemas.microsoft.com/office/powerpoint/2010/main" val="395461363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pPr>
              <a:lnSpc>
                <a:spcPct val="110000"/>
              </a:lnSpc>
            </a:pPr>
            <a:r>
              <a:rPr lang="en-US" dirty="0"/>
              <a:t>a</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140</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845039F6-ACED-436C-A0BE-6AD5A013F91B}"/>
              </a:ext>
            </a:extLst>
          </p:cNvPr>
          <p:cNvPicPr>
            <a:picLocks noChangeAspect="1"/>
          </p:cNvPicPr>
          <p:nvPr/>
        </p:nvPicPr>
        <p:blipFill>
          <a:blip r:embed="rId2"/>
          <a:stretch>
            <a:fillRect/>
          </a:stretch>
        </p:blipFill>
        <p:spPr>
          <a:xfrm>
            <a:off x="1109663" y="1600920"/>
            <a:ext cx="9972675" cy="4924425"/>
          </a:xfrm>
          <a:prstGeom prst="rect">
            <a:avLst/>
          </a:prstGeom>
        </p:spPr>
      </p:pic>
    </p:spTree>
    <p:extLst>
      <p:ext uri="{BB962C8B-B14F-4D97-AF65-F5344CB8AC3E}">
        <p14:creationId xmlns:p14="http://schemas.microsoft.com/office/powerpoint/2010/main" val="204211070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141</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1238A455-0AB0-4733-927D-BB7BF56BE245}"/>
              </a:ext>
            </a:extLst>
          </p:cNvPr>
          <p:cNvPicPr>
            <a:picLocks noChangeAspect="1"/>
          </p:cNvPicPr>
          <p:nvPr/>
        </p:nvPicPr>
        <p:blipFill>
          <a:blip r:embed="rId2"/>
          <a:stretch>
            <a:fillRect/>
          </a:stretch>
        </p:blipFill>
        <p:spPr>
          <a:xfrm>
            <a:off x="2495600" y="714856"/>
            <a:ext cx="7116836" cy="5915292"/>
          </a:xfrm>
          <a:prstGeom prst="rect">
            <a:avLst/>
          </a:prstGeom>
        </p:spPr>
      </p:pic>
    </p:spTree>
    <p:extLst>
      <p:ext uri="{BB962C8B-B14F-4D97-AF65-F5344CB8AC3E}">
        <p14:creationId xmlns:p14="http://schemas.microsoft.com/office/powerpoint/2010/main" val="177279043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pPr>
              <a:lnSpc>
                <a:spcPct val="110000"/>
              </a:lnSpc>
            </a:pPr>
            <a:r>
              <a:rPr lang="en-US" dirty="0"/>
              <a:t>Liquid Propellant Control</a:t>
            </a:r>
          </a:p>
          <a:p>
            <a:pPr lvl="1">
              <a:lnSpc>
                <a:spcPct val="110000"/>
              </a:lnSpc>
            </a:pPr>
            <a:r>
              <a:rPr lang="en-US" sz="1932" dirty="0"/>
              <a:t>Damping (Sloshing, Vortex)</a:t>
            </a:r>
            <a:br>
              <a:rPr lang="en-US" sz="1932" dirty="0"/>
            </a:br>
            <a:r>
              <a:rPr lang="en-US" sz="1932" dirty="0"/>
              <a:t>– Baffles</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142</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E9BD637F-7617-4EC8-8E7E-84E798C7EB42}"/>
              </a:ext>
            </a:extLst>
          </p:cNvPr>
          <p:cNvPicPr>
            <a:picLocks noChangeAspect="1"/>
          </p:cNvPicPr>
          <p:nvPr/>
        </p:nvPicPr>
        <p:blipFill>
          <a:blip r:embed="rId2"/>
          <a:stretch>
            <a:fillRect/>
          </a:stretch>
        </p:blipFill>
        <p:spPr>
          <a:xfrm>
            <a:off x="6224345" y="175981"/>
            <a:ext cx="5754344" cy="6506038"/>
          </a:xfrm>
          <a:prstGeom prst="rect">
            <a:avLst/>
          </a:prstGeom>
        </p:spPr>
      </p:pic>
      <p:pic>
        <p:nvPicPr>
          <p:cNvPr id="10" name="Grafik 9">
            <a:extLst>
              <a:ext uri="{FF2B5EF4-FFF2-40B4-BE49-F238E27FC236}">
                <a16:creationId xmlns:a16="http://schemas.microsoft.com/office/drawing/2014/main" id="{890311C4-EFDE-4AE6-9958-31DCC62DF40E}"/>
              </a:ext>
            </a:extLst>
          </p:cNvPr>
          <p:cNvPicPr>
            <a:picLocks noChangeAspect="1"/>
          </p:cNvPicPr>
          <p:nvPr/>
        </p:nvPicPr>
        <p:blipFill>
          <a:blip r:embed="rId3"/>
          <a:stretch>
            <a:fillRect/>
          </a:stretch>
        </p:blipFill>
        <p:spPr>
          <a:xfrm>
            <a:off x="2418080" y="4342765"/>
            <a:ext cx="3167920" cy="2455607"/>
          </a:xfrm>
          <a:prstGeom prst="rect">
            <a:avLst/>
          </a:prstGeom>
        </p:spPr>
      </p:pic>
    </p:spTree>
    <p:extLst>
      <p:ext uri="{BB962C8B-B14F-4D97-AF65-F5344CB8AC3E}">
        <p14:creationId xmlns:p14="http://schemas.microsoft.com/office/powerpoint/2010/main" val="259836702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sz="2266" dirty="0"/>
              <a:t>Liquid Propellant Control</a:t>
            </a:r>
          </a:p>
          <a:p>
            <a:pPr lvl="1">
              <a:lnSpc>
                <a:spcPct val="110000"/>
              </a:lnSpc>
            </a:pPr>
            <a:r>
              <a:rPr lang="en-US" sz="1932" dirty="0"/>
              <a:t>Zero-sloshing Tank – De-</a:t>
            </a:r>
            <a:r>
              <a:rPr lang="en-US" sz="1932" dirty="0" err="1"/>
              <a:t>orbitation</a:t>
            </a:r>
            <a:r>
              <a:rPr lang="en-US" sz="1932" dirty="0"/>
              <a:t> for small spacecraft</a:t>
            </a:r>
          </a:p>
          <a:p>
            <a:pPr lvl="1">
              <a:lnSpc>
                <a:spcPct val="110000"/>
              </a:lnSpc>
            </a:pPr>
            <a:r>
              <a:rPr lang="en-US" sz="1932" dirty="0"/>
              <a:t>Potentially Piston…</a:t>
            </a:r>
          </a:p>
          <a:p>
            <a:pPr lvl="1">
              <a:lnSpc>
                <a:spcPct val="110000"/>
              </a:lnSpc>
            </a:pPr>
            <a:r>
              <a:rPr lang="en-US" sz="1932" dirty="0"/>
              <a:t>Or N2O in supercritical state…</a:t>
            </a:r>
            <a:endParaRPr lang="en-US" dirty="0"/>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143</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73029062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sz="2266" dirty="0"/>
              <a:t>Valve Functions</a:t>
            </a:r>
          </a:p>
          <a:p>
            <a:pPr lvl="1">
              <a:lnSpc>
                <a:spcPct val="110000"/>
              </a:lnSpc>
            </a:pPr>
            <a:r>
              <a:rPr lang="en-US" sz="1932" dirty="0"/>
              <a:t>Fill &amp; Drain</a:t>
            </a:r>
          </a:p>
          <a:p>
            <a:pPr lvl="1">
              <a:lnSpc>
                <a:spcPct val="110000"/>
              </a:lnSpc>
            </a:pPr>
            <a:r>
              <a:rPr lang="en-US" sz="1932" dirty="0"/>
              <a:t>Isolation</a:t>
            </a:r>
          </a:p>
          <a:p>
            <a:pPr lvl="1">
              <a:lnSpc>
                <a:spcPct val="110000"/>
              </a:lnSpc>
            </a:pPr>
            <a:r>
              <a:rPr lang="en-US" sz="1932" dirty="0"/>
              <a:t>Regulation</a:t>
            </a:r>
          </a:p>
          <a:p>
            <a:pPr lvl="1">
              <a:lnSpc>
                <a:spcPct val="110000"/>
              </a:lnSpc>
            </a:pPr>
            <a:r>
              <a:rPr lang="en-US" sz="1932" dirty="0"/>
              <a:t>Flow control</a:t>
            </a:r>
          </a:p>
          <a:p>
            <a:pPr lvl="1">
              <a:lnSpc>
                <a:spcPct val="110000"/>
              </a:lnSpc>
            </a:pPr>
            <a:r>
              <a:rPr lang="en-US" sz="1932" dirty="0"/>
              <a:t>Throttling</a:t>
            </a:r>
          </a:p>
          <a:p>
            <a:pPr lvl="1">
              <a:lnSpc>
                <a:spcPct val="110000"/>
              </a:lnSpc>
            </a:pPr>
            <a:r>
              <a:rPr lang="en-US" sz="1932" dirty="0"/>
              <a:t>…</a:t>
            </a:r>
            <a:endParaRPr lang="en-US" dirty="0"/>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144</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24446935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sz="2266" dirty="0"/>
              <a:t>Valve Types</a:t>
            </a:r>
          </a:p>
          <a:p>
            <a:pPr lvl="1">
              <a:lnSpc>
                <a:spcPct val="110000"/>
              </a:lnSpc>
            </a:pPr>
            <a:r>
              <a:rPr lang="en-US" sz="1932" dirty="0"/>
              <a:t>Pyro Valves (N/O – normally open – or N/C – normally closed)</a:t>
            </a:r>
          </a:p>
          <a:p>
            <a:pPr lvl="1">
              <a:lnSpc>
                <a:spcPct val="110000"/>
              </a:lnSpc>
            </a:pPr>
            <a:r>
              <a:rPr lang="en-US" sz="1932" dirty="0"/>
              <a:t>SMA Valves (Shape Memory Alloy)</a:t>
            </a:r>
          </a:p>
          <a:p>
            <a:pPr lvl="1">
              <a:lnSpc>
                <a:spcPct val="110000"/>
              </a:lnSpc>
            </a:pPr>
            <a:r>
              <a:rPr lang="en-US" sz="1932" dirty="0"/>
              <a:t>Check Valves</a:t>
            </a:r>
          </a:p>
          <a:p>
            <a:pPr lvl="1">
              <a:lnSpc>
                <a:spcPct val="110000"/>
              </a:lnSpc>
            </a:pPr>
            <a:r>
              <a:rPr lang="en-US" sz="1932" dirty="0"/>
              <a:t>Monostable Valves (Solenoid valves) – Flow Control Valves</a:t>
            </a:r>
          </a:p>
          <a:p>
            <a:pPr lvl="1">
              <a:lnSpc>
                <a:spcPct val="110000"/>
              </a:lnSpc>
            </a:pPr>
            <a:r>
              <a:rPr lang="en-US" sz="1932" dirty="0"/>
              <a:t>Bistable Valves (Latch valves)</a:t>
            </a:r>
          </a:p>
          <a:p>
            <a:pPr lvl="1">
              <a:lnSpc>
                <a:spcPct val="110000"/>
              </a:lnSpc>
            </a:pPr>
            <a:r>
              <a:rPr lang="en-US" sz="1932" dirty="0"/>
              <a:t>Pneumatic Valves</a:t>
            </a:r>
          </a:p>
          <a:p>
            <a:pPr lvl="1">
              <a:lnSpc>
                <a:spcPct val="110000"/>
              </a:lnSpc>
            </a:pPr>
            <a:r>
              <a:rPr lang="en-US" sz="1932" dirty="0"/>
              <a:t>Electric Valves</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145</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26836339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sz="2266" dirty="0"/>
              <a:t>Valve Types</a:t>
            </a:r>
          </a:p>
          <a:p>
            <a:pPr lvl="1">
              <a:lnSpc>
                <a:spcPct val="110000"/>
              </a:lnSpc>
            </a:pPr>
            <a:r>
              <a:rPr lang="en-US" sz="1932" dirty="0"/>
              <a:t>Ball Valves</a:t>
            </a:r>
          </a:p>
          <a:p>
            <a:pPr lvl="1">
              <a:lnSpc>
                <a:spcPct val="110000"/>
              </a:lnSpc>
            </a:pPr>
            <a:r>
              <a:rPr lang="en-US" sz="1932" dirty="0"/>
              <a:t>Fill &amp; Drain Valves</a:t>
            </a:r>
          </a:p>
          <a:p>
            <a:pPr lvl="1">
              <a:lnSpc>
                <a:spcPct val="110000"/>
              </a:lnSpc>
            </a:pPr>
            <a:r>
              <a:rPr lang="en-US" sz="1932" dirty="0"/>
              <a:t>Burst Disk + Relief Valve</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146</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416950646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sz="2266" dirty="0"/>
              <a:t>Valve Types</a:t>
            </a:r>
          </a:p>
          <a:p>
            <a:pPr lvl="1">
              <a:lnSpc>
                <a:spcPct val="110000"/>
              </a:lnSpc>
            </a:pPr>
            <a:r>
              <a:rPr lang="en-US" sz="1932" dirty="0"/>
              <a:t>Pyro Valves (N/O – normally open – or N/C – normally closed): Redundancy</a:t>
            </a:r>
            <a:endParaRPr lang="de-DE" sz="1932" dirty="0"/>
          </a:p>
          <a:p>
            <a:pPr lvl="2">
              <a:lnSpc>
                <a:spcPct val="110000"/>
              </a:lnSpc>
            </a:pPr>
            <a:r>
              <a:rPr lang="en-US" sz="1799" dirty="0"/>
              <a:t>PVs are a one shot deal</a:t>
            </a:r>
          </a:p>
          <a:p>
            <a:pPr lvl="2">
              <a:lnSpc>
                <a:spcPct val="110000"/>
              </a:lnSpc>
            </a:pPr>
            <a:r>
              <a:rPr lang="en-US" sz="1799" dirty="0"/>
              <a:t>Explosive charges are fired to open the valve (normally closed type) or to close the </a:t>
            </a:r>
            <a:br>
              <a:rPr lang="en-US" sz="1799" dirty="0"/>
            </a:br>
            <a:r>
              <a:rPr lang="en-US" sz="1799" dirty="0"/>
              <a:t>valve (normally open type</a:t>
            </a:r>
          </a:p>
          <a:p>
            <a:pPr lvl="2">
              <a:lnSpc>
                <a:spcPct val="110000"/>
              </a:lnSpc>
            </a:pPr>
            <a:r>
              <a:rPr lang="en-US" sz="1799" dirty="0"/>
              <a:t>PVs are used to permanently change the flow paths within the propulsion system</a:t>
            </a:r>
          </a:p>
          <a:p>
            <a:pPr lvl="2">
              <a:lnSpc>
                <a:spcPct val="110000"/>
              </a:lnSpc>
            </a:pPr>
            <a:r>
              <a:rPr lang="en-US" sz="1799" dirty="0"/>
              <a:t>Better leakage rate than latch or solenoid valves</a:t>
            </a:r>
          </a:p>
          <a:p>
            <a:pPr lvl="2">
              <a:lnSpc>
                <a:spcPct val="110000"/>
              </a:lnSpc>
            </a:pPr>
            <a:r>
              <a:rPr lang="de-DE" sz="1799" dirty="0" err="1"/>
              <a:t>Cost</a:t>
            </a:r>
            <a:r>
              <a:rPr lang="de-DE" sz="1799" dirty="0"/>
              <a:t> </a:t>
            </a:r>
            <a:r>
              <a:rPr lang="de-DE" sz="1799" dirty="0" err="1"/>
              <a:t>effective</a:t>
            </a:r>
            <a:endParaRPr lang="de-DE" sz="1799" dirty="0"/>
          </a:p>
          <a:p>
            <a:pPr marL="125730" indent="0">
              <a:lnSpc>
                <a:spcPct val="110000"/>
              </a:lnSpc>
              <a:buNone/>
            </a:pPr>
            <a:endParaRPr lang="en-US" dirty="0"/>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147</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48781093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sz="2266" dirty="0"/>
              <a:t>Valve Types</a:t>
            </a:r>
          </a:p>
          <a:p>
            <a:pPr lvl="1">
              <a:lnSpc>
                <a:spcPct val="110000"/>
              </a:lnSpc>
            </a:pPr>
            <a:r>
              <a:rPr lang="en-US" sz="1932" dirty="0"/>
              <a:t>Pyro Valves (N/O – normally open – or N/C – normally closed): Redundancy</a:t>
            </a:r>
            <a:endParaRPr lang="de-DE" sz="1932" dirty="0"/>
          </a:p>
          <a:p>
            <a:pPr marL="125730" indent="0">
              <a:lnSpc>
                <a:spcPct val="110000"/>
              </a:lnSpc>
              <a:buNone/>
            </a:pPr>
            <a:endParaRPr lang="en-US" dirty="0"/>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148</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object 15">
            <a:extLst>
              <a:ext uri="{FF2B5EF4-FFF2-40B4-BE49-F238E27FC236}">
                <a16:creationId xmlns:a16="http://schemas.microsoft.com/office/drawing/2014/main" id="{E574DF80-79CB-4ACD-879C-9C04E7F9B448}"/>
              </a:ext>
            </a:extLst>
          </p:cNvPr>
          <p:cNvPicPr/>
          <p:nvPr/>
        </p:nvPicPr>
        <p:blipFill>
          <a:blip r:embed="rId2" cstate="print"/>
          <a:stretch>
            <a:fillRect/>
          </a:stretch>
        </p:blipFill>
        <p:spPr>
          <a:xfrm>
            <a:off x="7601989" y="3854448"/>
            <a:ext cx="2401375" cy="2601556"/>
          </a:xfrm>
          <a:prstGeom prst="rect">
            <a:avLst/>
          </a:prstGeom>
          <a:solidFill>
            <a:schemeClr val="bg1"/>
          </a:solidFill>
        </p:spPr>
      </p:pic>
      <p:pic>
        <p:nvPicPr>
          <p:cNvPr id="10" name="Grafik 9">
            <a:extLst>
              <a:ext uri="{FF2B5EF4-FFF2-40B4-BE49-F238E27FC236}">
                <a16:creationId xmlns:a16="http://schemas.microsoft.com/office/drawing/2014/main" id="{2F4EFC14-6635-47AB-9B85-ACF73235CECF}"/>
              </a:ext>
            </a:extLst>
          </p:cNvPr>
          <p:cNvPicPr>
            <a:picLocks noChangeAspect="1"/>
          </p:cNvPicPr>
          <p:nvPr/>
        </p:nvPicPr>
        <p:blipFill>
          <a:blip r:embed="rId3"/>
          <a:stretch>
            <a:fillRect/>
          </a:stretch>
        </p:blipFill>
        <p:spPr>
          <a:xfrm>
            <a:off x="2534689" y="4027129"/>
            <a:ext cx="5067300" cy="2428875"/>
          </a:xfrm>
          <a:prstGeom prst="rect">
            <a:avLst/>
          </a:prstGeom>
        </p:spPr>
      </p:pic>
    </p:spTree>
    <p:extLst>
      <p:ext uri="{BB962C8B-B14F-4D97-AF65-F5344CB8AC3E}">
        <p14:creationId xmlns:p14="http://schemas.microsoft.com/office/powerpoint/2010/main" val="280064746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sz="2266" dirty="0"/>
              <a:t>Valve Types</a:t>
            </a:r>
          </a:p>
          <a:p>
            <a:pPr lvl="1">
              <a:lnSpc>
                <a:spcPct val="110000"/>
              </a:lnSpc>
            </a:pPr>
            <a:r>
              <a:rPr lang="en-US" sz="1932" dirty="0"/>
              <a:t>SMA Valves (Shape Memory Alloy): Low shock but duration for temperature increase</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149</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object 10">
            <a:extLst>
              <a:ext uri="{FF2B5EF4-FFF2-40B4-BE49-F238E27FC236}">
                <a16:creationId xmlns:a16="http://schemas.microsoft.com/office/drawing/2014/main" id="{27F6ABC8-040F-4920-BD07-D7CE7B11D11A}"/>
              </a:ext>
            </a:extLst>
          </p:cNvPr>
          <p:cNvPicPr/>
          <p:nvPr/>
        </p:nvPicPr>
        <p:blipFill>
          <a:blip r:embed="rId2" cstate="print"/>
          <a:stretch>
            <a:fillRect/>
          </a:stretch>
        </p:blipFill>
        <p:spPr>
          <a:xfrm>
            <a:off x="4230018" y="4072010"/>
            <a:ext cx="2982826" cy="2609591"/>
          </a:xfrm>
          <a:prstGeom prst="rect">
            <a:avLst/>
          </a:prstGeom>
          <a:solidFill>
            <a:schemeClr val="bg1"/>
          </a:solidFill>
        </p:spPr>
      </p:pic>
    </p:spTree>
    <p:extLst>
      <p:ext uri="{BB962C8B-B14F-4D97-AF65-F5344CB8AC3E}">
        <p14:creationId xmlns:p14="http://schemas.microsoft.com/office/powerpoint/2010/main" val="34146374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553A1-7EF6-1F7E-012B-B548DFE2C332}"/>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F6BF2324-F918-E63B-7DB8-0D6959CC4EDD}"/>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a:t>
            </a:r>
            <a:r>
              <a:rPr lang="en-US" dirty="0">
                <a:solidFill>
                  <a:schemeClr val="tx1"/>
                </a:solidFill>
              </a:rPr>
              <a:t>liquid combustion </a:t>
            </a:r>
            <a:r>
              <a:rPr lang="en-US" sz="2400" dirty="0">
                <a:solidFill>
                  <a:schemeClr val="tx1"/>
                </a:solidFill>
              </a:rPr>
              <a:t>mono-propellant propulsion </a:t>
            </a:r>
          </a:p>
          <a:p>
            <a:pPr>
              <a:lnSpc>
                <a:spcPct val="100000"/>
              </a:lnSpc>
              <a:spcBef>
                <a:spcPts val="600"/>
              </a:spcBef>
            </a:pPr>
            <a:r>
              <a:rPr lang="en-US" dirty="0"/>
              <a:t>Liquid propulsion systems</a:t>
            </a:r>
          </a:p>
          <a:p>
            <a:pPr lvl="1">
              <a:lnSpc>
                <a:spcPct val="100000"/>
              </a:lnSpc>
            </a:pPr>
            <a:r>
              <a:rPr lang="en-US" sz="2000" b="1" u="sng" dirty="0"/>
              <a:t>Monopropellant</a:t>
            </a:r>
            <a:r>
              <a:rPr lang="en-US" sz="2000" dirty="0"/>
              <a:t>, bi-propellant or tri-propellant</a:t>
            </a:r>
          </a:p>
          <a:p>
            <a:pPr lvl="1">
              <a:lnSpc>
                <a:spcPct val="100000"/>
              </a:lnSpc>
            </a:pPr>
            <a:r>
              <a:rPr lang="en-US" sz="2000" dirty="0"/>
              <a:t>Storable or cryogenic propellants</a:t>
            </a:r>
          </a:p>
          <a:p>
            <a:pPr lvl="1">
              <a:lnSpc>
                <a:spcPct val="100000"/>
              </a:lnSpc>
            </a:pPr>
            <a:r>
              <a:rPr lang="en-US" sz="2000" dirty="0"/>
              <a:t>Toxic or non-toxic (hazardous or green) propellants</a:t>
            </a:r>
          </a:p>
          <a:p>
            <a:pPr lvl="1">
              <a:lnSpc>
                <a:spcPct val="100000"/>
              </a:lnSpc>
            </a:pPr>
            <a:r>
              <a:rPr lang="en-US" sz="2000" dirty="0"/>
              <a:t>Hypergolic or non-hypergolic propellants</a:t>
            </a:r>
          </a:p>
          <a:p>
            <a:pPr lvl="1">
              <a:lnSpc>
                <a:spcPct val="100000"/>
              </a:lnSpc>
            </a:pPr>
            <a:r>
              <a:rPr lang="en-US" sz="2000" dirty="0"/>
              <a:t>Pressure-fed (self-pressurization, blow-down or regulated) or pump-fed propulsion </a:t>
            </a:r>
          </a:p>
        </p:txBody>
      </p:sp>
      <p:sp>
        <p:nvSpPr>
          <p:cNvPr id="3" name="Titre 2">
            <a:extLst>
              <a:ext uri="{FF2B5EF4-FFF2-40B4-BE49-F238E27FC236}">
                <a16:creationId xmlns:a16="http://schemas.microsoft.com/office/drawing/2014/main" id="{94DB6846-5FFC-3AEC-1482-D68756CC6B0A}"/>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Mono-propellant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528CBC8D-A820-5221-AE29-9DF5789FC14D}"/>
              </a:ext>
            </a:extLst>
          </p:cNvPr>
          <p:cNvSpPr>
            <a:spLocks noGrp="1"/>
          </p:cNvSpPr>
          <p:nvPr>
            <p:ph type="sldNum" sz="quarter" idx="12"/>
          </p:nvPr>
        </p:nvSpPr>
        <p:spPr/>
        <p:txBody>
          <a:bodyPr/>
          <a:lstStyle/>
          <a:p>
            <a:fld id="{E1E1CD7C-2161-7D43-862E-CE4C333CD873}" type="slidenum">
              <a:rPr lang="fr-FR" smtClean="0"/>
              <a:pPr/>
              <a:t>15</a:t>
            </a:fld>
            <a:endParaRPr lang="fr-FR" dirty="0"/>
          </a:p>
        </p:txBody>
      </p:sp>
      <p:sp>
        <p:nvSpPr>
          <p:cNvPr id="7" name="Google Shape;119;p5">
            <a:extLst>
              <a:ext uri="{FF2B5EF4-FFF2-40B4-BE49-F238E27FC236}">
                <a16:creationId xmlns:a16="http://schemas.microsoft.com/office/drawing/2014/main" id="{3E5AC6EE-CBB3-6522-7873-346AE33BF1AC}"/>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5B41E47E-7A16-09CC-81C5-FD8D7561EB3D}"/>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24379096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sz="2266" dirty="0"/>
              <a:t>Valve Types</a:t>
            </a:r>
          </a:p>
          <a:p>
            <a:pPr lvl="1">
              <a:lnSpc>
                <a:spcPct val="110000"/>
              </a:lnSpc>
            </a:pPr>
            <a:r>
              <a:rPr lang="en-US" sz="1932" dirty="0"/>
              <a:t>Check Valves: Never tight + oscillations</a:t>
            </a:r>
            <a:endParaRPr lang="de-DE" sz="1932" dirty="0"/>
          </a:p>
          <a:p>
            <a:pPr lvl="2">
              <a:lnSpc>
                <a:spcPct val="110000"/>
              </a:lnSpc>
            </a:pPr>
            <a:r>
              <a:rPr lang="en-US" sz="1799" dirty="0"/>
              <a:t>Non return valves prevent the mixing of </a:t>
            </a:r>
            <a:r>
              <a:rPr lang="en-US" sz="1799" dirty="0" err="1"/>
              <a:t>oxidiser</a:t>
            </a:r>
            <a:r>
              <a:rPr lang="en-US" sz="1799" dirty="0"/>
              <a:t> and fuel </a:t>
            </a:r>
            <a:r>
              <a:rPr lang="en-US" sz="1799" dirty="0" err="1"/>
              <a:t>vapour</a:t>
            </a:r>
            <a:r>
              <a:rPr lang="en-US" sz="1799" dirty="0"/>
              <a:t> in the pipes</a:t>
            </a:r>
          </a:p>
          <a:p>
            <a:pPr lvl="2">
              <a:lnSpc>
                <a:spcPct val="110000"/>
              </a:lnSpc>
            </a:pPr>
            <a:r>
              <a:rPr lang="de-DE" sz="1799" dirty="0" err="1"/>
              <a:t>No</a:t>
            </a:r>
            <a:r>
              <a:rPr lang="de-DE" sz="1799" dirty="0"/>
              <a:t> electronic </a:t>
            </a:r>
            <a:r>
              <a:rPr lang="de-DE" sz="1799" dirty="0" err="1"/>
              <a:t>parts</a:t>
            </a:r>
            <a:endParaRPr lang="de-DE" sz="1799" dirty="0"/>
          </a:p>
          <a:p>
            <a:pPr lvl="2">
              <a:lnSpc>
                <a:spcPct val="110000"/>
              </a:lnSpc>
            </a:pPr>
            <a:r>
              <a:rPr lang="en-US" sz="1799" dirty="0"/>
              <a:t>Valves allow the flow of gas in one direction only </a:t>
            </a:r>
          </a:p>
          <a:p>
            <a:pPr lvl="2">
              <a:lnSpc>
                <a:spcPct val="110000"/>
              </a:lnSpc>
            </a:pPr>
            <a:r>
              <a:rPr lang="en-US" sz="1799" dirty="0"/>
              <a:t>Valves can exert a high pressure drop in the system (especially when series redundant) </a:t>
            </a:r>
          </a:p>
          <a:p>
            <a:pPr lvl="2">
              <a:lnSpc>
                <a:spcPct val="110000"/>
              </a:lnSpc>
            </a:pPr>
            <a:r>
              <a:rPr lang="de-DE" sz="1799" dirty="0" err="1"/>
              <a:t>Good</a:t>
            </a:r>
            <a:r>
              <a:rPr lang="de-DE" sz="1799" dirty="0"/>
              <a:t> </a:t>
            </a:r>
            <a:r>
              <a:rPr lang="de-DE" sz="1799" dirty="0" err="1"/>
              <a:t>reliability</a:t>
            </a:r>
            <a:endParaRPr lang="de-DE" sz="1799" dirty="0"/>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150</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79485648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sz="2266" dirty="0"/>
              <a:t>Valve Types</a:t>
            </a:r>
          </a:p>
          <a:p>
            <a:pPr lvl="1">
              <a:lnSpc>
                <a:spcPct val="110000"/>
              </a:lnSpc>
            </a:pPr>
            <a:r>
              <a:rPr lang="en-US" sz="1932" dirty="0"/>
              <a:t>Check Valves: Never tight + oscillations</a:t>
            </a:r>
            <a:endParaRPr lang="de-DE" sz="1932" dirty="0"/>
          </a:p>
          <a:p>
            <a:pPr lvl="2">
              <a:lnSpc>
                <a:spcPct val="110000"/>
              </a:lnSpc>
            </a:pPr>
            <a:endParaRPr lang="de-DE" sz="1799" dirty="0"/>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151</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grpSp>
        <p:nvGrpSpPr>
          <p:cNvPr id="9" name="object 18">
            <a:extLst>
              <a:ext uri="{FF2B5EF4-FFF2-40B4-BE49-F238E27FC236}">
                <a16:creationId xmlns:a16="http://schemas.microsoft.com/office/drawing/2014/main" id="{500F9095-67FB-4F86-BE38-17AB65CE61C8}"/>
              </a:ext>
            </a:extLst>
          </p:cNvPr>
          <p:cNvGrpSpPr/>
          <p:nvPr/>
        </p:nvGrpSpPr>
        <p:grpSpPr>
          <a:xfrm>
            <a:off x="1540005" y="3851310"/>
            <a:ext cx="4108223" cy="2299939"/>
            <a:chOff x="6080637" y="5268467"/>
            <a:chExt cx="1894839" cy="1280160"/>
          </a:xfrm>
          <a:solidFill>
            <a:schemeClr val="bg1"/>
          </a:solidFill>
        </p:grpSpPr>
        <p:pic>
          <p:nvPicPr>
            <p:cNvPr id="10" name="object 19">
              <a:extLst>
                <a:ext uri="{FF2B5EF4-FFF2-40B4-BE49-F238E27FC236}">
                  <a16:creationId xmlns:a16="http://schemas.microsoft.com/office/drawing/2014/main" id="{34BE6CF7-CA3E-4B8C-BB28-AAC926694F7C}"/>
                </a:ext>
              </a:extLst>
            </p:cNvPr>
            <p:cNvPicPr/>
            <p:nvPr/>
          </p:nvPicPr>
          <p:blipFill>
            <a:blip r:embed="rId2" cstate="print"/>
            <a:stretch>
              <a:fillRect/>
            </a:stretch>
          </p:blipFill>
          <p:spPr>
            <a:xfrm>
              <a:off x="6083685" y="5521452"/>
              <a:ext cx="1891283" cy="1027175"/>
            </a:xfrm>
            <a:prstGeom prst="rect">
              <a:avLst/>
            </a:prstGeom>
            <a:grpFill/>
          </p:spPr>
        </p:pic>
        <p:sp>
          <p:nvSpPr>
            <p:cNvPr id="11" name="object 20">
              <a:extLst>
                <a:ext uri="{FF2B5EF4-FFF2-40B4-BE49-F238E27FC236}">
                  <a16:creationId xmlns:a16="http://schemas.microsoft.com/office/drawing/2014/main" id="{12456411-AEC5-49A1-9935-E4D5F8D9ACBD}"/>
                </a:ext>
              </a:extLst>
            </p:cNvPr>
            <p:cNvSpPr/>
            <p:nvPr/>
          </p:nvSpPr>
          <p:spPr>
            <a:xfrm>
              <a:off x="6080637" y="5268467"/>
              <a:ext cx="990600" cy="259079"/>
            </a:xfrm>
            <a:custGeom>
              <a:avLst/>
              <a:gdLst/>
              <a:ahLst/>
              <a:cxnLst/>
              <a:rect l="l" t="t" r="r" b="b"/>
              <a:pathLst>
                <a:path w="990600" h="259079">
                  <a:moveTo>
                    <a:pt x="990599" y="245363"/>
                  </a:moveTo>
                  <a:lnTo>
                    <a:pt x="4571" y="0"/>
                  </a:lnTo>
                  <a:lnTo>
                    <a:pt x="0" y="12191"/>
                  </a:lnTo>
                  <a:lnTo>
                    <a:pt x="987551" y="259079"/>
                  </a:lnTo>
                  <a:lnTo>
                    <a:pt x="990599" y="245363"/>
                  </a:lnTo>
                  <a:close/>
                </a:path>
              </a:pathLst>
            </a:custGeom>
            <a:grpFill/>
          </p:spPr>
          <p:txBody>
            <a:bodyPr wrap="square" lIns="0" tIns="0" rIns="0" bIns="0" rtlCol="0"/>
            <a:lstStyle/>
            <a:p>
              <a:endParaRPr sz="1799"/>
            </a:p>
          </p:txBody>
        </p:sp>
      </p:grpSp>
      <p:pic>
        <p:nvPicPr>
          <p:cNvPr id="12" name="Grafik 11">
            <a:extLst>
              <a:ext uri="{FF2B5EF4-FFF2-40B4-BE49-F238E27FC236}">
                <a16:creationId xmlns:a16="http://schemas.microsoft.com/office/drawing/2014/main" id="{723CFA21-5271-4776-ABEE-E0C445FB1DDC}"/>
              </a:ext>
            </a:extLst>
          </p:cNvPr>
          <p:cNvPicPr>
            <a:picLocks noChangeAspect="1"/>
          </p:cNvPicPr>
          <p:nvPr/>
        </p:nvPicPr>
        <p:blipFill>
          <a:blip r:embed="rId3"/>
          <a:stretch>
            <a:fillRect/>
          </a:stretch>
        </p:blipFill>
        <p:spPr>
          <a:xfrm>
            <a:off x="5981732" y="4155306"/>
            <a:ext cx="5810250" cy="2276475"/>
          </a:xfrm>
          <a:prstGeom prst="rect">
            <a:avLst/>
          </a:prstGeom>
        </p:spPr>
      </p:pic>
    </p:spTree>
    <p:extLst>
      <p:ext uri="{BB962C8B-B14F-4D97-AF65-F5344CB8AC3E}">
        <p14:creationId xmlns:p14="http://schemas.microsoft.com/office/powerpoint/2010/main" val="127800724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dirty="0"/>
              <a:t>Valve Types:</a:t>
            </a:r>
          </a:p>
          <a:p>
            <a:pPr lvl="1"/>
            <a:r>
              <a:rPr lang="en-US" dirty="0"/>
              <a:t>Monostable Valves (Solenoid valves): Pressure assisted or not + force balance (also in dynamic case) + heating</a:t>
            </a:r>
            <a:endParaRPr lang="de-DE" sz="1933" dirty="0">
              <a:solidFill>
                <a:srgbClr val="000000"/>
              </a:solidFill>
              <a:latin typeface="Arial" panose="020B0604020202020204" pitchFamily="34" charset="0"/>
            </a:endParaRPr>
          </a:p>
          <a:p>
            <a:pPr lvl="2"/>
            <a:r>
              <a:rPr lang="en-US" dirty="0"/>
              <a:t>Solenoid valve is a monostable valve</a:t>
            </a:r>
          </a:p>
          <a:p>
            <a:pPr lvl="2"/>
            <a:r>
              <a:rPr lang="en-US" dirty="0"/>
              <a:t>“Normally closed” version will only remain open whilst powered, where after they </a:t>
            </a:r>
            <a:br>
              <a:rPr lang="en-US" dirty="0"/>
            </a:br>
            <a:r>
              <a:rPr lang="en-US" dirty="0"/>
              <a:t>return to closed position</a:t>
            </a:r>
          </a:p>
          <a:p>
            <a:pPr lvl="2"/>
            <a:r>
              <a:rPr lang="en-US" dirty="0"/>
              <a:t>“Normally open” versions are also available</a:t>
            </a:r>
          </a:p>
          <a:p>
            <a:pPr lvl="2"/>
            <a:r>
              <a:rPr lang="en-US" dirty="0"/>
              <a:t>As with the latch valve, they are used to control propellant flow around the system</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152</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05859121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dirty="0"/>
              <a:t>Valve Types:</a:t>
            </a:r>
          </a:p>
          <a:p>
            <a:pPr lvl="1"/>
            <a:r>
              <a:rPr lang="en-US" dirty="0"/>
              <a:t>Monostable Valves (Solenoid valves):</a:t>
            </a:r>
            <a:endParaRPr lang="de-DE" sz="1933" dirty="0">
              <a:solidFill>
                <a:srgbClr val="000000"/>
              </a:solidFill>
              <a:latin typeface="Arial" panose="020B0604020202020204" pitchFamily="34" charset="0"/>
            </a:endParaRP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153</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grpSp>
        <p:nvGrpSpPr>
          <p:cNvPr id="9" name="object 16">
            <a:extLst>
              <a:ext uri="{FF2B5EF4-FFF2-40B4-BE49-F238E27FC236}">
                <a16:creationId xmlns:a16="http://schemas.microsoft.com/office/drawing/2014/main" id="{C4FB0487-15A8-4E5C-8F5B-7210B7E52AAF}"/>
              </a:ext>
            </a:extLst>
          </p:cNvPr>
          <p:cNvGrpSpPr/>
          <p:nvPr/>
        </p:nvGrpSpPr>
        <p:grpSpPr>
          <a:xfrm>
            <a:off x="7785748" y="3001114"/>
            <a:ext cx="2686905" cy="3421948"/>
            <a:chOff x="949331" y="3255264"/>
            <a:chExt cx="2687955" cy="3423285"/>
          </a:xfrm>
          <a:solidFill>
            <a:schemeClr val="bg1"/>
          </a:solidFill>
        </p:grpSpPr>
        <p:pic>
          <p:nvPicPr>
            <p:cNvPr id="10" name="object 17">
              <a:extLst>
                <a:ext uri="{FF2B5EF4-FFF2-40B4-BE49-F238E27FC236}">
                  <a16:creationId xmlns:a16="http://schemas.microsoft.com/office/drawing/2014/main" id="{58D42D57-044F-470E-AD35-2DD238FE64F4}"/>
                </a:ext>
              </a:extLst>
            </p:cNvPr>
            <p:cNvPicPr/>
            <p:nvPr/>
          </p:nvPicPr>
          <p:blipFill>
            <a:blip r:embed="rId2" cstate="print"/>
            <a:stretch>
              <a:fillRect/>
            </a:stretch>
          </p:blipFill>
          <p:spPr>
            <a:xfrm>
              <a:off x="1022483" y="4675649"/>
              <a:ext cx="2614422" cy="2002692"/>
            </a:xfrm>
            <a:prstGeom prst="rect">
              <a:avLst/>
            </a:prstGeom>
            <a:grpFill/>
          </p:spPr>
        </p:pic>
        <p:pic>
          <p:nvPicPr>
            <p:cNvPr id="11" name="object 18">
              <a:extLst>
                <a:ext uri="{FF2B5EF4-FFF2-40B4-BE49-F238E27FC236}">
                  <a16:creationId xmlns:a16="http://schemas.microsoft.com/office/drawing/2014/main" id="{08BDEC74-FD93-4ABF-ACF8-E944999C4B12}"/>
                </a:ext>
              </a:extLst>
            </p:cNvPr>
            <p:cNvPicPr/>
            <p:nvPr/>
          </p:nvPicPr>
          <p:blipFill>
            <a:blip r:embed="rId3" cstate="print"/>
            <a:stretch>
              <a:fillRect/>
            </a:stretch>
          </p:blipFill>
          <p:spPr>
            <a:xfrm>
              <a:off x="949331" y="3255264"/>
              <a:ext cx="2464307" cy="1385316"/>
            </a:xfrm>
            <a:prstGeom prst="rect">
              <a:avLst/>
            </a:prstGeom>
            <a:grpFill/>
          </p:spPr>
        </p:pic>
      </p:grpSp>
      <p:pic>
        <p:nvPicPr>
          <p:cNvPr id="12" name="Grafik 11">
            <a:extLst>
              <a:ext uri="{FF2B5EF4-FFF2-40B4-BE49-F238E27FC236}">
                <a16:creationId xmlns:a16="http://schemas.microsoft.com/office/drawing/2014/main" id="{3FC5FFE1-A4E5-4E32-94E1-4CCE6E157AAE}"/>
              </a:ext>
            </a:extLst>
          </p:cNvPr>
          <p:cNvPicPr>
            <a:picLocks noChangeAspect="1"/>
          </p:cNvPicPr>
          <p:nvPr/>
        </p:nvPicPr>
        <p:blipFill>
          <a:blip r:embed="rId4"/>
          <a:stretch>
            <a:fillRect/>
          </a:stretch>
        </p:blipFill>
        <p:spPr>
          <a:xfrm>
            <a:off x="4537401" y="4135811"/>
            <a:ext cx="2613401" cy="2183145"/>
          </a:xfrm>
          <a:prstGeom prst="rect">
            <a:avLst/>
          </a:prstGeom>
        </p:spPr>
      </p:pic>
      <p:sp>
        <p:nvSpPr>
          <p:cNvPr id="13" name="Textfeld 12">
            <a:extLst>
              <a:ext uri="{FF2B5EF4-FFF2-40B4-BE49-F238E27FC236}">
                <a16:creationId xmlns:a16="http://schemas.microsoft.com/office/drawing/2014/main" id="{EFB96960-9B7B-4C03-B726-B8F3CB638672}"/>
              </a:ext>
            </a:extLst>
          </p:cNvPr>
          <p:cNvSpPr txBox="1"/>
          <p:nvPr/>
        </p:nvSpPr>
        <p:spPr>
          <a:xfrm>
            <a:off x="3431196" y="4919607"/>
            <a:ext cx="962123" cy="307777"/>
          </a:xfrm>
          <a:prstGeom prst="rect">
            <a:avLst/>
          </a:prstGeom>
          <a:noFill/>
        </p:spPr>
        <p:txBody>
          <a:bodyPr wrap="none" rtlCol="0">
            <a:spAutoFit/>
          </a:bodyPr>
          <a:lstStyle/>
          <a:p>
            <a:r>
              <a:rPr lang="de-DE" dirty="0"/>
              <a:t>In-line SV</a:t>
            </a:r>
          </a:p>
        </p:txBody>
      </p:sp>
    </p:spTree>
    <p:extLst>
      <p:ext uri="{BB962C8B-B14F-4D97-AF65-F5344CB8AC3E}">
        <p14:creationId xmlns:p14="http://schemas.microsoft.com/office/powerpoint/2010/main" val="49071472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sz="2266" dirty="0"/>
              <a:t>Valve Types</a:t>
            </a:r>
          </a:p>
          <a:p>
            <a:pPr lvl="1">
              <a:lnSpc>
                <a:spcPct val="110000"/>
              </a:lnSpc>
            </a:pPr>
            <a:r>
              <a:rPr lang="en-US" sz="1932" dirty="0"/>
              <a:t>Bistable Valves (Latch valves): Force balance (also in dynamic case) + power need</a:t>
            </a:r>
            <a:endParaRPr lang="de-DE" sz="1933" dirty="0">
              <a:solidFill>
                <a:srgbClr val="000000"/>
              </a:solidFill>
              <a:latin typeface="Arial" panose="020B0604020202020204" pitchFamily="34" charset="0"/>
            </a:endParaRPr>
          </a:p>
          <a:p>
            <a:pPr lvl="2">
              <a:lnSpc>
                <a:spcPct val="110000"/>
              </a:lnSpc>
            </a:pPr>
            <a:r>
              <a:rPr lang="en-US" dirty="0"/>
              <a:t>Latch valve is a bistable valve</a:t>
            </a:r>
          </a:p>
          <a:p>
            <a:pPr lvl="2">
              <a:lnSpc>
                <a:spcPct val="110000"/>
              </a:lnSpc>
            </a:pPr>
            <a:r>
              <a:rPr lang="en-US" dirty="0"/>
              <a:t>The position open/closed is controlled by a short electrical pulse on demand</a:t>
            </a:r>
          </a:p>
          <a:p>
            <a:pPr lvl="2">
              <a:lnSpc>
                <a:spcPct val="110000"/>
              </a:lnSpc>
            </a:pPr>
            <a:r>
              <a:rPr lang="de-DE" dirty="0"/>
              <a:t>Most </a:t>
            </a:r>
            <a:r>
              <a:rPr lang="de-DE" dirty="0" err="1"/>
              <a:t>examples</a:t>
            </a:r>
            <a:r>
              <a:rPr lang="de-DE" dirty="0"/>
              <a:t> </a:t>
            </a:r>
            <a:r>
              <a:rPr lang="de-DE" dirty="0" err="1"/>
              <a:t>contain</a:t>
            </a:r>
            <a:r>
              <a:rPr lang="de-DE" dirty="0"/>
              <a:t> an internal </a:t>
            </a:r>
            <a:r>
              <a:rPr lang="de-DE" dirty="0" err="1"/>
              <a:t>position</a:t>
            </a:r>
            <a:r>
              <a:rPr lang="de-DE" dirty="0"/>
              <a:t> </a:t>
            </a:r>
            <a:r>
              <a:rPr lang="de-DE" dirty="0" err="1"/>
              <a:t>indicator</a:t>
            </a:r>
            <a:r>
              <a:rPr lang="de-DE" dirty="0"/>
              <a:t> </a:t>
            </a:r>
            <a:r>
              <a:rPr lang="de-DE" dirty="0" err="1"/>
              <a:t>to</a:t>
            </a:r>
            <a:r>
              <a:rPr lang="de-DE" dirty="0"/>
              <a:t> </a:t>
            </a:r>
            <a:r>
              <a:rPr lang="de-DE" dirty="0" err="1"/>
              <a:t>determine</a:t>
            </a:r>
            <a:r>
              <a:rPr lang="de-DE" dirty="0"/>
              <a:t> </a:t>
            </a:r>
            <a:r>
              <a:rPr lang="de-DE" dirty="0" err="1"/>
              <a:t>valve</a:t>
            </a:r>
            <a:r>
              <a:rPr lang="de-DE" dirty="0"/>
              <a:t> </a:t>
            </a:r>
            <a:r>
              <a:rPr lang="de-DE" dirty="0" err="1"/>
              <a:t>position</a:t>
            </a:r>
            <a:endParaRPr lang="de-DE" dirty="0"/>
          </a:p>
          <a:p>
            <a:pPr lvl="2">
              <a:lnSpc>
                <a:spcPct val="110000"/>
              </a:lnSpc>
            </a:pPr>
            <a:r>
              <a:rPr lang="en-US" dirty="0"/>
              <a:t>The function </a:t>
            </a:r>
            <a:r>
              <a:rPr lang="en-US" b="0" i="0" u="none" strike="noStrike" baseline="0" dirty="0">
                <a:solidFill>
                  <a:srgbClr val="000000"/>
                </a:solidFill>
                <a:latin typeface="Arial" panose="020B0604020202020204" pitchFamily="34" charset="0"/>
              </a:rPr>
              <a:t>of the valve is to control propellant (sometimes gas) </a:t>
            </a:r>
            <a:br>
              <a:rPr lang="en-US" b="0" i="0" u="none" strike="noStrike" baseline="0" dirty="0">
                <a:solidFill>
                  <a:srgbClr val="000000"/>
                </a:solidFill>
                <a:latin typeface="Arial" panose="020B0604020202020204" pitchFamily="34" charset="0"/>
              </a:rPr>
            </a:br>
            <a:r>
              <a:rPr lang="en-US" b="0" i="0" u="none" strike="noStrike" baseline="0" dirty="0">
                <a:solidFill>
                  <a:srgbClr val="000000"/>
                </a:solidFill>
                <a:latin typeface="Arial" panose="020B0604020202020204" pitchFamily="34" charset="0"/>
              </a:rPr>
              <a:t>flow around the propulsion system</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154</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85689943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sz="2266" dirty="0"/>
              <a:t>Valve Types</a:t>
            </a:r>
          </a:p>
          <a:p>
            <a:pPr lvl="1">
              <a:lnSpc>
                <a:spcPct val="110000"/>
              </a:lnSpc>
            </a:pPr>
            <a:r>
              <a:rPr lang="en-US" sz="1932" dirty="0"/>
              <a:t>Bistable Valves (Latch valves): Force balance (also in dynamic case) + power need</a:t>
            </a:r>
            <a:endParaRPr lang="de-DE" sz="1933" dirty="0">
              <a:solidFill>
                <a:srgbClr val="000000"/>
              </a:solidFill>
              <a:latin typeface="Arial" panose="020B0604020202020204" pitchFamily="34" charset="0"/>
            </a:endParaRP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155</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object 20">
            <a:extLst>
              <a:ext uri="{FF2B5EF4-FFF2-40B4-BE49-F238E27FC236}">
                <a16:creationId xmlns:a16="http://schemas.microsoft.com/office/drawing/2014/main" id="{E0CB4649-7C60-44E1-AA78-1F2D45CFE07B}"/>
              </a:ext>
            </a:extLst>
          </p:cNvPr>
          <p:cNvPicPr/>
          <p:nvPr/>
        </p:nvPicPr>
        <p:blipFill>
          <a:blip r:embed="rId2" cstate="print"/>
          <a:stretch>
            <a:fillRect/>
          </a:stretch>
        </p:blipFill>
        <p:spPr>
          <a:xfrm>
            <a:off x="5095195" y="4507062"/>
            <a:ext cx="2001610" cy="1730223"/>
          </a:xfrm>
          <a:prstGeom prst="rect">
            <a:avLst/>
          </a:prstGeom>
          <a:solidFill>
            <a:schemeClr val="bg1"/>
          </a:solidFill>
        </p:spPr>
      </p:pic>
      <p:pic>
        <p:nvPicPr>
          <p:cNvPr id="10" name="object 21">
            <a:extLst>
              <a:ext uri="{FF2B5EF4-FFF2-40B4-BE49-F238E27FC236}">
                <a16:creationId xmlns:a16="http://schemas.microsoft.com/office/drawing/2014/main" id="{2180651B-D33F-427F-93CA-4D867CBF28F3}"/>
              </a:ext>
            </a:extLst>
          </p:cNvPr>
          <p:cNvPicPr/>
          <p:nvPr/>
        </p:nvPicPr>
        <p:blipFill>
          <a:blip r:embed="rId3" cstate="print"/>
          <a:stretch>
            <a:fillRect/>
          </a:stretch>
        </p:blipFill>
        <p:spPr>
          <a:xfrm>
            <a:off x="2147583" y="4213576"/>
            <a:ext cx="2614161" cy="2129719"/>
          </a:xfrm>
          <a:prstGeom prst="rect">
            <a:avLst/>
          </a:prstGeom>
          <a:solidFill>
            <a:schemeClr val="bg1"/>
          </a:solidFill>
        </p:spPr>
      </p:pic>
      <p:pic>
        <p:nvPicPr>
          <p:cNvPr id="11" name="Grafik 10">
            <a:extLst>
              <a:ext uri="{FF2B5EF4-FFF2-40B4-BE49-F238E27FC236}">
                <a16:creationId xmlns:a16="http://schemas.microsoft.com/office/drawing/2014/main" id="{B3844DC2-3847-4210-8843-E99B89847CBA}"/>
              </a:ext>
            </a:extLst>
          </p:cNvPr>
          <p:cNvPicPr>
            <a:picLocks noChangeAspect="1"/>
          </p:cNvPicPr>
          <p:nvPr/>
        </p:nvPicPr>
        <p:blipFill>
          <a:blip r:embed="rId4"/>
          <a:stretch>
            <a:fillRect/>
          </a:stretch>
        </p:blipFill>
        <p:spPr>
          <a:xfrm>
            <a:off x="7319313" y="3959224"/>
            <a:ext cx="3933825" cy="2638425"/>
          </a:xfrm>
          <a:prstGeom prst="rect">
            <a:avLst/>
          </a:prstGeom>
        </p:spPr>
      </p:pic>
    </p:spTree>
    <p:extLst>
      <p:ext uri="{BB962C8B-B14F-4D97-AF65-F5344CB8AC3E}">
        <p14:creationId xmlns:p14="http://schemas.microsoft.com/office/powerpoint/2010/main" val="142354925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sz="2266" dirty="0"/>
              <a:t>Valve Types</a:t>
            </a:r>
          </a:p>
          <a:p>
            <a:pPr lvl="1">
              <a:lnSpc>
                <a:spcPct val="110000"/>
              </a:lnSpc>
            </a:pPr>
            <a:r>
              <a:rPr lang="en-US" b="0" i="0" u="none" strike="noStrike" baseline="0" dirty="0">
                <a:solidFill>
                  <a:srgbClr val="000000"/>
                </a:solidFill>
                <a:latin typeface="Arial" panose="020B0604020202020204" pitchFamily="34" charset="0"/>
              </a:rPr>
              <a:t>Test Ports, Fill and Drain Valves or Fill and Vent Valves (</a:t>
            </a:r>
            <a:r>
              <a:rPr lang="de-DE" dirty="0"/>
              <a:t>FDV, FVV </a:t>
            </a:r>
            <a:r>
              <a:rPr lang="de-DE" dirty="0" err="1"/>
              <a:t>or</a:t>
            </a:r>
            <a:r>
              <a:rPr lang="de-DE" dirty="0"/>
              <a:t> TP)</a:t>
            </a:r>
          </a:p>
          <a:p>
            <a:pPr lvl="2">
              <a:lnSpc>
                <a:spcPct val="110000"/>
              </a:lnSpc>
            </a:pPr>
            <a:r>
              <a:rPr lang="en-US" sz="1799" dirty="0"/>
              <a:t>The name determines the function, but all are fundamentally the same valve</a:t>
            </a:r>
          </a:p>
          <a:p>
            <a:pPr lvl="2">
              <a:lnSpc>
                <a:spcPct val="110000"/>
              </a:lnSpc>
            </a:pPr>
            <a:r>
              <a:rPr lang="en-US" sz="1799" dirty="0"/>
              <a:t>They are used on ground to enable fluids to be put into the system, or to perform tests on ground</a:t>
            </a:r>
          </a:p>
          <a:p>
            <a:pPr lvl="2">
              <a:lnSpc>
                <a:spcPct val="110000"/>
              </a:lnSpc>
            </a:pPr>
            <a:r>
              <a:rPr lang="en-US" sz="1799" dirty="0"/>
              <a:t>The valves are operated using a counterpart called a ground half coupling</a:t>
            </a:r>
          </a:p>
          <a:p>
            <a:pPr lvl="2">
              <a:lnSpc>
                <a:spcPct val="110000"/>
              </a:lnSpc>
            </a:pPr>
            <a:r>
              <a:rPr lang="en-US" sz="1799" dirty="0"/>
              <a:t>Often called Mechanical Valves, Service Valves or Flight Half Couplings</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156</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87186440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sz="2266" dirty="0"/>
              <a:t>Valve Types</a:t>
            </a:r>
          </a:p>
          <a:p>
            <a:pPr lvl="1">
              <a:lnSpc>
                <a:spcPct val="110000"/>
              </a:lnSpc>
            </a:pPr>
            <a:r>
              <a:rPr lang="en-US" b="0" i="0" u="none" strike="noStrike" baseline="0" dirty="0">
                <a:solidFill>
                  <a:srgbClr val="000000"/>
                </a:solidFill>
                <a:latin typeface="Arial" panose="020B0604020202020204" pitchFamily="34" charset="0"/>
              </a:rPr>
              <a:t>Test Ports, Fill and Drain Valves or Fill and Vent Valves (</a:t>
            </a:r>
            <a:r>
              <a:rPr lang="de-DE" dirty="0"/>
              <a:t>FDV, FVV </a:t>
            </a:r>
            <a:r>
              <a:rPr lang="de-DE" dirty="0" err="1"/>
              <a:t>or</a:t>
            </a:r>
            <a:r>
              <a:rPr lang="de-DE" dirty="0"/>
              <a:t> TP)</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157</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0455F14E-C67D-4173-87D6-2BFB60AED2FA}"/>
              </a:ext>
            </a:extLst>
          </p:cNvPr>
          <p:cNvPicPr>
            <a:picLocks noChangeAspect="1"/>
          </p:cNvPicPr>
          <p:nvPr/>
        </p:nvPicPr>
        <p:blipFill>
          <a:blip r:embed="rId2"/>
          <a:stretch>
            <a:fillRect/>
          </a:stretch>
        </p:blipFill>
        <p:spPr>
          <a:xfrm>
            <a:off x="1605712" y="4084663"/>
            <a:ext cx="4600575" cy="2152650"/>
          </a:xfrm>
          <a:prstGeom prst="rect">
            <a:avLst/>
          </a:prstGeom>
        </p:spPr>
      </p:pic>
      <p:pic>
        <p:nvPicPr>
          <p:cNvPr id="10" name="Grafik 9">
            <a:extLst>
              <a:ext uri="{FF2B5EF4-FFF2-40B4-BE49-F238E27FC236}">
                <a16:creationId xmlns:a16="http://schemas.microsoft.com/office/drawing/2014/main" id="{95E924A6-6F3E-4731-98A4-1781285DB7D8}"/>
              </a:ext>
            </a:extLst>
          </p:cNvPr>
          <p:cNvPicPr>
            <a:picLocks noChangeAspect="1"/>
          </p:cNvPicPr>
          <p:nvPr/>
        </p:nvPicPr>
        <p:blipFill>
          <a:blip r:embed="rId3"/>
          <a:stretch>
            <a:fillRect/>
          </a:stretch>
        </p:blipFill>
        <p:spPr>
          <a:xfrm>
            <a:off x="7161852" y="3975125"/>
            <a:ext cx="3390900" cy="2371725"/>
          </a:xfrm>
          <a:prstGeom prst="rect">
            <a:avLst/>
          </a:prstGeom>
        </p:spPr>
      </p:pic>
    </p:spTree>
    <p:extLst>
      <p:ext uri="{BB962C8B-B14F-4D97-AF65-F5344CB8AC3E}">
        <p14:creationId xmlns:p14="http://schemas.microsoft.com/office/powerpoint/2010/main" val="309010428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sz="2266" dirty="0"/>
              <a:t>Valve Types</a:t>
            </a:r>
          </a:p>
          <a:p>
            <a:pPr lvl="1">
              <a:lnSpc>
                <a:spcPct val="110000"/>
              </a:lnSpc>
            </a:pPr>
            <a:r>
              <a:rPr lang="en-US" sz="1932" dirty="0"/>
              <a:t>Burst Disk &amp; Relief Valves:</a:t>
            </a:r>
            <a:endParaRPr lang="de-DE" sz="1933" dirty="0">
              <a:solidFill>
                <a:srgbClr val="000000"/>
              </a:solidFill>
              <a:latin typeface="Arial" panose="020B0604020202020204" pitchFamily="34" charset="0"/>
            </a:endParaRPr>
          </a:p>
          <a:p>
            <a:pPr lvl="2">
              <a:lnSpc>
                <a:spcPct val="110000"/>
              </a:lnSpc>
            </a:pPr>
            <a:r>
              <a:rPr lang="en-US" sz="1799" dirty="0"/>
              <a:t>Pressure relief valve will be set to a pre-determined “cracking pressure”</a:t>
            </a:r>
          </a:p>
          <a:p>
            <a:pPr lvl="2">
              <a:lnSpc>
                <a:spcPct val="110000"/>
              </a:lnSpc>
            </a:pPr>
            <a:r>
              <a:rPr lang="en-US" sz="1799" dirty="0"/>
              <a:t>If the pressure gets too high within the system the relief valve vents gas to prevent over </a:t>
            </a:r>
            <a:r>
              <a:rPr lang="en-US" sz="1799" dirty="0" err="1"/>
              <a:t>pressurisation</a:t>
            </a:r>
            <a:r>
              <a:rPr lang="en-US" sz="1799" dirty="0"/>
              <a:t> (particularly tanks)</a:t>
            </a:r>
          </a:p>
          <a:p>
            <a:pPr lvl="2">
              <a:lnSpc>
                <a:spcPct val="110000"/>
              </a:lnSpc>
            </a:pPr>
            <a:r>
              <a:rPr lang="en-US" sz="1799" dirty="0"/>
              <a:t>Burst discs work in the same way, but once opened, they cannot be closed</a:t>
            </a:r>
          </a:p>
          <a:p>
            <a:pPr lvl="2">
              <a:lnSpc>
                <a:spcPct val="110000"/>
              </a:lnSpc>
            </a:pPr>
            <a:r>
              <a:rPr lang="en-US" sz="1799" dirty="0"/>
              <a:t>They are not particularly desirable as the reliability of the system can be impaired –analytical design solutions are better</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158</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89560559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sz="2266" dirty="0"/>
              <a:t>Valve Types</a:t>
            </a:r>
          </a:p>
          <a:p>
            <a:pPr lvl="1">
              <a:lnSpc>
                <a:spcPct val="110000"/>
              </a:lnSpc>
            </a:pPr>
            <a:r>
              <a:rPr lang="en-US" sz="1932" dirty="0"/>
              <a:t>Burst Disk &amp; Relief Valves:</a:t>
            </a:r>
            <a:endParaRPr lang="de-DE" sz="1933" dirty="0">
              <a:solidFill>
                <a:srgbClr val="000000"/>
              </a:solidFill>
              <a:latin typeface="Arial" panose="020B0604020202020204" pitchFamily="34" charset="0"/>
            </a:endParaRP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159</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6029206A-E7C5-4AD6-9FFE-B65659578EE6}"/>
              </a:ext>
            </a:extLst>
          </p:cNvPr>
          <p:cNvPicPr>
            <a:picLocks noChangeAspect="1"/>
          </p:cNvPicPr>
          <p:nvPr/>
        </p:nvPicPr>
        <p:blipFill>
          <a:blip r:embed="rId2"/>
          <a:stretch>
            <a:fillRect/>
          </a:stretch>
        </p:blipFill>
        <p:spPr>
          <a:xfrm>
            <a:off x="3103564" y="4342765"/>
            <a:ext cx="2000250" cy="1895475"/>
          </a:xfrm>
          <a:prstGeom prst="rect">
            <a:avLst/>
          </a:prstGeom>
        </p:spPr>
      </p:pic>
      <p:pic>
        <p:nvPicPr>
          <p:cNvPr id="10" name="Grafik 9">
            <a:extLst>
              <a:ext uri="{FF2B5EF4-FFF2-40B4-BE49-F238E27FC236}">
                <a16:creationId xmlns:a16="http://schemas.microsoft.com/office/drawing/2014/main" id="{E7E3260F-BD03-4229-92C2-842F069734AF}"/>
              </a:ext>
            </a:extLst>
          </p:cNvPr>
          <p:cNvPicPr>
            <a:picLocks noChangeAspect="1"/>
          </p:cNvPicPr>
          <p:nvPr/>
        </p:nvPicPr>
        <p:blipFill>
          <a:blip r:embed="rId3"/>
          <a:stretch>
            <a:fillRect/>
          </a:stretch>
        </p:blipFill>
        <p:spPr>
          <a:xfrm>
            <a:off x="6175980" y="4357689"/>
            <a:ext cx="2781300" cy="1962150"/>
          </a:xfrm>
          <a:prstGeom prst="rect">
            <a:avLst/>
          </a:prstGeom>
        </p:spPr>
      </p:pic>
    </p:spTree>
    <p:extLst>
      <p:ext uri="{BB962C8B-B14F-4D97-AF65-F5344CB8AC3E}">
        <p14:creationId xmlns:p14="http://schemas.microsoft.com/office/powerpoint/2010/main" val="10788213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F22AB-FB25-D427-31E7-BF7C0D4FDBD4}"/>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BE4FA16E-D4C0-0ACB-E677-D9DC4144A12A}"/>
              </a:ext>
            </a:extLst>
          </p:cNvPr>
          <p:cNvSpPr>
            <a:spLocks noGrp="1"/>
          </p:cNvSpPr>
          <p:nvPr>
            <p:ph idx="1"/>
          </p:nvPr>
        </p:nvSpPr>
        <p:spPr/>
        <p:txBody>
          <a:bodyPr>
            <a:noAutofit/>
          </a:bodyPr>
          <a:lstStyle/>
          <a:p>
            <a:pPr marL="125730" indent="0">
              <a:buNone/>
            </a:pPr>
            <a:r>
              <a:rPr lang="en-US" sz="2400" dirty="0">
                <a:solidFill>
                  <a:schemeClr val="tx1"/>
                </a:solidFill>
              </a:rPr>
              <a:t>Objective: To develop the basics of chemical liquid mono-propellant propulsion </a:t>
            </a:r>
          </a:p>
          <a:p>
            <a:r>
              <a:rPr lang="en-US" dirty="0"/>
              <a:t>Liquid propulsion systems</a:t>
            </a:r>
          </a:p>
          <a:p>
            <a:pPr lvl="1">
              <a:lnSpc>
                <a:spcPct val="110000"/>
              </a:lnSpc>
            </a:pPr>
            <a:r>
              <a:rPr lang="en-US" sz="2000" dirty="0"/>
              <a:t>kit</a:t>
            </a:r>
          </a:p>
        </p:txBody>
      </p:sp>
      <p:sp>
        <p:nvSpPr>
          <p:cNvPr id="3" name="Titre 2">
            <a:extLst>
              <a:ext uri="{FF2B5EF4-FFF2-40B4-BE49-F238E27FC236}">
                <a16:creationId xmlns:a16="http://schemas.microsoft.com/office/drawing/2014/main" id="{767C69D4-8B3D-2970-05CB-A30FE9DDBE7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Which Liquid Mono-propellant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07382D14-DF5E-3A8A-63F0-8C154C257951}"/>
              </a:ext>
            </a:extLst>
          </p:cNvPr>
          <p:cNvSpPr>
            <a:spLocks noGrp="1"/>
          </p:cNvSpPr>
          <p:nvPr>
            <p:ph type="sldNum" sz="quarter" idx="12"/>
          </p:nvPr>
        </p:nvSpPr>
        <p:spPr/>
        <p:txBody>
          <a:bodyPr/>
          <a:lstStyle/>
          <a:p>
            <a:fld id="{E1E1CD7C-2161-7D43-862E-CE4C333CD873}" type="slidenum">
              <a:rPr lang="fr-FR" smtClean="0"/>
              <a:pPr/>
              <a:t>16</a:t>
            </a:fld>
            <a:endParaRPr lang="fr-FR" dirty="0"/>
          </a:p>
        </p:txBody>
      </p:sp>
      <p:sp>
        <p:nvSpPr>
          <p:cNvPr id="7" name="Google Shape;119;p5">
            <a:extLst>
              <a:ext uri="{FF2B5EF4-FFF2-40B4-BE49-F238E27FC236}">
                <a16:creationId xmlns:a16="http://schemas.microsoft.com/office/drawing/2014/main" id="{EE56D46F-2F9A-4E0B-0EEB-3107B489918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321286C8-2755-89A0-859E-F21F7E9601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10" name="Rechteck 9">
            <a:extLst>
              <a:ext uri="{FF2B5EF4-FFF2-40B4-BE49-F238E27FC236}">
                <a16:creationId xmlns:a16="http://schemas.microsoft.com/office/drawing/2014/main" id="{21606FDE-BB7F-58A9-95AE-A32EA894EDF3}"/>
              </a:ext>
            </a:extLst>
          </p:cNvPr>
          <p:cNvSpPr/>
          <p:nvPr/>
        </p:nvSpPr>
        <p:spPr>
          <a:xfrm>
            <a:off x="330158" y="189000"/>
            <a:ext cx="11520000" cy="6480000"/>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lumMod val="50000"/>
                </a:schemeClr>
              </a:solidFill>
            </a:endParaRPr>
          </a:p>
        </p:txBody>
      </p:sp>
      <p:sp>
        <p:nvSpPr>
          <p:cNvPr id="11" name="Rechteck 10">
            <a:extLst>
              <a:ext uri="{FF2B5EF4-FFF2-40B4-BE49-F238E27FC236}">
                <a16:creationId xmlns:a16="http://schemas.microsoft.com/office/drawing/2014/main" id="{BEBD3379-D787-9752-3D49-273C2F31451C}"/>
              </a:ext>
            </a:extLst>
          </p:cNvPr>
          <p:cNvSpPr/>
          <p:nvPr/>
        </p:nvSpPr>
        <p:spPr>
          <a:xfrm>
            <a:off x="1648919" y="368120"/>
            <a:ext cx="10080000" cy="540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Propellant Phase in Tanks</a:t>
            </a:r>
          </a:p>
        </p:txBody>
      </p:sp>
      <p:sp>
        <p:nvSpPr>
          <p:cNvPr id="12" name="Rechteck 11">
            <a:extLst>
              <a:ext uri="{FF2B5EF4-FFF2-40B4-BE49-F238E27FC236}">
                <a16:creationId xmlns:a16="http://schemas.microsoft.com/office/drawing/2014/main" id="{7A138209-5B0D-855E-B301-4FC814A60659}"/>
              </a:ext>
            </a:extLst>
          </p:cNvPr>
          <p:cNvSpPr/>
          <p:nvPr/>
        </p:nvSpPr>
        <p:spPr>
          <a:xfrm>
            <a:off x="1648919" y="1005248"/>
            <a:ext cx="2880000" cy="540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Solid</a:t>
            </a:r>
          </a:p>
        </p:txBody>
      </p:sp>
      <p:sp>
        <p:nvSpPr>
          <p:cNvPr id="13" name="Rechteck 12">
            <a:extLst>
              <a:ext uri="{FF2B5EF4-FFF2-40B4-BE49-F238E27FC236}">
                <a16:creationId xmlns:a16="http://schemas.microsoft.com/office/drawing/2014/main" id="{6ABA4621-7D8E-5C36-0C6D-A69AA9269661}"/>
              </a:ext>
            </a:extLst>
          </p:cNvPr>
          <p:cNvSpPr/>
          <p:nvPr/>
        </p:nvSpPr>
        <p:spPr>
          <a:xfrm>
            <a:off x="4617541" y="1005248"/>
            <a:ext cx="4140000" cy="540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Liquid</a:t>
            </a:r>
          </a:p>
        </p:txBody>
      </p:sp>
      <p:sp>
        <p:nvSpPr>
          <p:cNvPr id="14" name="Rechteck 13">
            <a:extLst>
              <a:ext uri="{FF2B5EF4-FFF2-40B4-BE49-F238E27FC236}">
                <a16:creationId xmlns:a16="http://schemas.microsoft.com/office/drawing/2014/main" id="{8E524382-5861-64BE-62F0-888625C90152}"/>
              </a:ext>
            </a:extLst>
          </p:cNvPr>
          <p:cNvSpPr/>
          <p:nvPr/>
        </p:nvSpPr>
        <p:spPr>
          <a:xfrm>
            <a:off x="8848919" y="997300"/>
            <a:ext cx="2880000" cy="540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Gas</a:t>
            </a:r>
          </a:p>
        </p:txBody>
      </p:sp>
      <p:sp>
        <p:nvSpPr>
          <p:cNvPr id="15" name="Rechteck 14">
            <a:extLst>
              <a:ext uri="{FF2B5EF4-FFF2-40B4-BE49-F238E27FC236}">
                <a16:creationId xmlns:a16="http://schemas.microsoft.com/office/drawing/2014/main" id="{39F9AAAD-209C-C373-19A5-8F06616762D3}"/>
              </a:ext>
            </a:extLst>
          </p:cNvPr>
          <p:cNvSpPr/>
          <p:nvPr/>
        </p:nvSpPr>
        <p:spPr>
          <a:xfrm rot="16200000">
            <a:off x="-1762899" y="3819088"/>
            <a:ext cx="4932000" cy="540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Chemical Reaction</a:t>
            </a:r>
          </a:p>
        </p:txBody>
      </p:sp>
      <p:sp>
        <p:nvSpPr>
          <p:cNvPr id="16" name="Rechteck 15">
            <a:extLst>
              <a:ext uri="{FF2B5EF4-FFF2-40B4-BE49-F238E27FC236}">
                <a16:creationId xmlns:a16="http://schemas.microsoft.com/office/drawing/2014/main" id="{AC60BED3-F1ED-125C-16DF-522F5FA92A51}"/>
              </a:ext>
            </a:extLst>
          </p:cNvPr>
          <p:cNvSpPr/>
          <p:nvPr/>
        </p:nvSpPr>
        <p:spPr>
          <a:xfrm rot="16200000">
            <a:off x="703949" y="5655088"/>
            <a:ext cx="1260000" cy="540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No</a:t>
            </a:r>
          </a:p>
        </p:txBody>
      </p:sp>
      <p:sp>
        <p:nvSpPr>
          <p:cNvPr id="17" name="Rechteck 16">
            <a:extLst>
              <a:ext uri="{FF2B5EF4-FFF2-40B4-BE49-F238E27FC236}">
                <a16:creationId xmlns:a16="http://schemas.microsoft.com/office/drawing/2014/main" id="{C06A4DA0-65D2-ECEE-81B9-2293C3FCE6A7}"/>
              </a:ext>
            </a:extLst>
          </p:cNvPr>
          <p:cNvSpPr/>
          <p:nvPr/>
        </p:nvSpPr>
        <p:spPr>
          <a:xfrm rot="16200000">
            <a:off x="611723" y="4255279"/>
            <a:ext cx="1440000" cy="540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Decomp</a:t>
            </a:r>
          </a:p>
        </p:txBody>
      </p:sp>
      <p:sp>
        <p:nvSpPr>
          <p:cNvPr id="18" name="Rechteck 17">
            <a:extLst>
              <a:ext uri="{FF2B5EF4-FFF2-40B4-BE49-F238E27FC236}">
                <a16:creationId xmlns:a16="http://schemas.microsoft.com/office/drawing/2014/main" id="{1900A8F1-B190-8375-52FE-46D244486599}"/>
              </a:ext>
            </a:extLst>
          </p:cNvPr>
          <p:cNvSpPr/>
          <p:nvPr/>
        </p:nvSpPr>
        <p:spPr>
          <a:xfrm rot="16200000">
            <a:off x="269723" y="2431535"/>
            <a:ext cx="2124000" cy="540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Combustion</a:t>
            </a:r>
          </a:p>
        </p:txBody>
      </p:sp>
      <p:sp>
        <p:nvSpPr>
          <p:cNvPr id="19" name="Rechteck 18">
            <a:extLst>
              <a:ext uri="{FF2B5EF4-FFF2-40B4-BE49-F238E27FC236}">
                <a16:creationId xmlns:a16="http://schemas.microsoft.com/office/drawing/2014/main" id="{CE191B13-37DA-DE40-94E0-4D753DD24474}"/>
              </a:ext>
            </a:extLst>
          </p:cNvPr>
          <p:cNvSpPr/>
          <p:nvPr/>
        </p:nvSpPr>
        <p:spPr>
          <a:xfrm>
            <a:off x="4617541" y="4302183"/>
            <a:ext cx="4140000" cy="82884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Hydrazine (N2H4) / HTP (H2O2) / ADN / HAN / LMP</a:t>
            </a:r>
          </a:p>
        </p:txBody>
      </p:sp>
      <p:sp>
        <p:nvSpPr>
          <p:cNvPr id="20" name="Textfeld 19">
            <a:extLst>
              <a:ext uri="{FF2B5EF4-FFF2-40B4-BE49-F238E27FC236}">
                <a16:creationId xmlns:a16="http://schemas.microsoft.com/office/drawing/2014/main" id="{AA9BFF89-3FAA-E0B9-5C0B-CBA86057448F}"/>
              </a:ext>
            </a:extLst>
          </p:cNvPr>
          <p:cNvSpPr txBox="1"/>
          <p:nvPr/>
        </p:nvSpPr>
        <p:spPr>
          <a:xfrm>
            <a:off x="3207434" y="5148060"/>
            <a:ext cx="7188591" cy="1569660"/>
          </a:xfrm>
          <a:prstGeom prst="rect">
            <a:avLst/>
          </a:prstGeom>
          <a:noFill/>
        </p:spPr>
        <p:txBody>
          <a:bodyPr wrap="square" rtlCol="0">
            <a:spAutoFit/>
          </a:bodyPr>
          <a:lstStyle/>
          <a:p>
            <a:pPr algn="ctr"/>
            <a:r>
              <a:rPr lang="en-US" sz="2400" dirty="0">
                <a:solidFill>
                  <a:schemeClr val="tx1">
                    <a:lumMod val="50000"/>
                  </a:schemeClr>
                </a:solidFill>
              </a:rPr>
              <a:t>Monopropellant Thruster</a:t>
            </a:r>
          </a:p>
          <a:p>
            <a:pPr algn="ctr"/>
            <a:r>
              <a:rPr lang="en-US" sz="2400" dirty="0" err="1">
                <a:solidFill>
                  <a:schemeClr val="tx1">
                    <a:lumMod val="50000"/>
                  </a:schemeClr>
                </a:solidFill>
              </a:rPr>
              <a:t>HAN..Hydroxyl</a:t>
            </a:r>
            <a:r>
              <a:rPr lang="en-US" sz="2400" dirty="0">
                <a:solidFill>
                  <a:schemeClr val="tx1">
                    <a:lumMod val="50000"/>
                  </a:schemeClr>
                </a:solidFill>
              </a:rPr>
              <a:t> Ammonium Nitrate</a:t>
            </a:r>
          </a:p>
          <a:p>
            <a:pPr algn="ctr"/>
            <a:r>
              <a:rPr lang="en-US" sz="2400" dirty="0">
                <a:solidFill>
                  <a:schemeClr val="tx1">
                    <a:lumMod val="50000"/>
                  </a:schemeClr>
                </a:solidFill>
              </a:rPr>
              <a:t>ADN…Ammonium Di-</a:t>
            </a:r>
            <a:r>
              <a:rPr lang="en-US" sz="2400" dirty="0" err="1">
                <a:solidFill>
                  <a:schemeClr val="tx1">
                    <a:lumMod val="50000"/>
                  </a:schemeClr>
                </a:solidFill>
              </a:rPr>
              <a:t>Nitramide</a:t>
            </a:r>
            <a:endParaRPr lang="en-US" sz="2400" dirty="0">
              <a:solidFill>
                <a:schemeClr val="tx1">
                  <a:lumMod val="50000"/>
                </a:schemeClr>
              </a:solidFill>
            </a:endParaRPr>
          </a:p>
          <a:p>
            <a:pPr algn="ctr"/>
            <a:r>
              <a:rPr lang="en-US" sz="2400" dirty="0">
                <a:solidFill>
                  <a:schemeClr val="tx1">
                    <a:lumMod val="50000"/>
                  </a:schemeClr>
                </a:solidFill>
              </a:rPr>
              <a:t>LMP-103S…ADN + Methanol + Water + Ammonia</a:t>
            </a:r>
          </a:p>
        </p:txBody>
      </p:sp>
    </p:spTree>
    <p:extLst>
      <p:ext uri="{BB962C8B-B14F-4D97-AF65-F5344CB8AC3E}">
        <p14:creationId xmlns:p14="http://schemas.microsoft.com/office/powerpoint/2010/main" val="141032798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pPr>
              <a:lnSpc>
                <a:spcPct val="110000"/>
              </a:lnSpc>
            </a:pPr>
            <a:r>
              <a:rPr lang="en-US" sz="2266" dirty="0"/>
              <a:t>Valve Types</a:t>
            </a:r>
          </a:p>
          <a:p>
            <a:pPr lvl="1">
              <a:lnSpc>
                <a:spcPct val="110000"/>
              </a:lnSpc>
            </a:pPr>
            <a:r>
              <a:rPr lang="en-US" altLang="de-DE" sz="2132" dirty="0"/>
              <a:t>And everything can be a little bit smaller…</a:t>
            </a:r>
            <a:endParaRPr lang="en-US" dirty="0"/>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160</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object 3">
            <a:extLst>
              <a:ext uri="{FF2B5EF4-FFF2-40B4-BE49-F238E27FC236}">
                <a16:creationId xmlns:a16="http://schemas.microsoft.com/office/drawing/2014/main" id="{00B306D3-73D2-4890-B56A-892E43BC76A4}"/>
              </a:ext>
            </a:extLst>
          </p:cNvPr>
          <p:cNvPicPr/>
          <p:nvPr/>
        </p:nvPicPr>
        <p:blipFill>
          <a:blip r:embed="rId2" cstate="print"/>
          <a:stretch>
            <a:fillRect/>
          </a:stretch>
        </p:blipFill>
        <p:spPr>
          <a:xfrm>
            <a:off x="5313680" y="2448560"/>
            <a:ext cx="6739777" cy="4408100"/>
          </a:xfrm>
          <a:prstGeom prst="rect">
            <a:avLst/>
          </a:prstGeom>
        </p:spPr>
      </p:pic>
    </p:spTree>
    <p:extLst>
      <p:ext uri="{BB962C8B-B14F-4D97-AF65-F5344CB8AC3E}">
        <p14:creationId xmlns:p14="http://schemas.microsoft.com/office/powerpoint/2010/main" val="120959435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sz="2266" dirty="0"/>
              <a:t>Other propulsion equipment</a:t>
            </a:r>
          </a:p>
          <a:p>
            <a:pPr lvl="1">
              <a:lnSpc>
                <a:spcPct val="110000"/>
              </a:lnSpc>
            </a:pPr>
            <a:r>
              <a:rPr lang="en-US" altLang="de-DE" sz="2000" dirty="0"/>
              <a:t>Transducer (Pressure, Temperature, Flow rate, Position indication, Acceleration)</a:t>
            </a:r>
          </a:p>
          <a:p>
            <a:pPr lvl="1">
              <a:lnSpc>
                <a:spcPct val="110000"/>
              </a:lnSpc>
            </a:pPr>
            <a:r>
              <a:rPr lang="en-US" altLang="de-DE" sz="2000" dirty="0"/>
              <a:t>Filter (Liquid and Gaseous)</a:t>
            </a:r>
          </a:p>
          <a:p>
            <a:pPr lvl="1">
              <a:lnSpc>
                <a:spcPct val="110000"/>
              </a:lnSpc>
            </a:pPr>
            <a:r>
              <a:rPr lang="en-US" altLang="de-DE" sz="2000" dirty="0"/>
              <a:t>Heater</a:t>
            </a:r>
          </a:p>
          <a:p>
            <a:pPr lvl="1">
              <a:lnSpc>
                <a:spcPct val="110000"/>
              </a:lnSpc>
            </a:pPr>
            <a:r>
              <a:rPr lang="en-US" altLang="de-DE" sz="2000" dirty="0"/>
              <a:t>Heat exchanger</a:t>
            </a:r>
          </a:p>
          <a:p>
            <a:pPr lvl="1">
              <a:lnSpc>
                <a:spcPct val="110000"/>
              </a:lnSpc>
            </a:pPr>
            <a:r>
              <a:rPr lang="en-US" altLang="de-DE" sz="2000" dirty="0" err="1"/>
              <a:t>Electrolyzer</a:t>
            </a:r>
            <a:endParaRPr lang="en-US" altLang="de-DE" sz="2000" dirty="0"/>
          </a:p>
          <a:p>
            <a:pPr lvl="1">
              <a:lnSpc>
                <a:spcPct val="110000"/>
              </a:lnSpc>
            </a:pPr>
            <a:r>
              <a:rPr lang="en-US" altLang="de-DE" sz="2000" dirty="0"/>
              <a:t>Sabatier Reactor</a:t>
            </a:r>
          </a:p>
          <a:p>
            <a:pPr lvl="1">
              <a:lnSpc>
                <a:spcPct val="110000"/>
              </a:lnSpc>
            </a:pPr>
            <a:r>
              <a:rPr lang="en-US" altLang="de-DE" sz="2000" dirty="0"/>
              <a:t>Compressor</a:t>
            </a:r>
          </a:p>
          <a:p>
            <a:pPr lvl="1">
              <a:lnSpc>
                <a:spcPct val="110000"/>
              </a:lnSpc>
            </a:pPr>
            <a:r>
              <a:rPr lang="en-US" altLang="de-DE" sz="2000" dirty="0"/>
              <a:t>…</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161</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87466838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162</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grpSp>
        <p:nvGrpSpPr>
          <p:cNvPr id="9" name="object 4">
            <a:extLst>
              <a:ext uri="{FF2B5EF4-FFF2-40B4-BE49-F238E27FC236}">
                <a16:creationId xmlns:a16="http://schemas.microsoft.com/office/drawing/2014/main" id="{30EA93E7-76E9-4972-B8CF-472784183E97}"/>
              </a:ext>
            </a:extLst>
          </p:cNvPr>
          <p:cNvGrpSpPr/>
          <p:nvPr/>
        </p:nvGrpSpPr>
        <p:grpSpPr>
          <a:xfrm>
            <a:off x="5858097" y="3580720"/>
            <a:ext cx="3041097" cy="1216185"/>
            <a:chOff x="1313567" y="2231135"/>
            <a:chExt cx="3042285" cy="1216660"/>
          </a:xfrm>
          <a:solidFill>
            <a:schemeClr val="bg1"/>
          </a:solidFill>
        </p:grpSpPr>
        <p:pic>
          <p:nvPicPr>
            <p:cNvPr id="10" name="object 5">
              <a:extLst>
                <a:ext uri="{FF2B5EF4-FFF2-40B4-BE49-F238E27FC236}">
                  <a16:creationId xmlns:a16="http://schemas.microsoft.com/office/drawing/2014/main" id="{57120B22-9EE0-4954-B276-8B7E2C44D7F0}"/>
                </a:ext>
              </a:extLst>
            </p:cNvPr>
            <p:cNvPicPr/>
            <p:nvPr/>
          </p:nvPicPr>
          <p:blipFill>
            <a:blip r:embed="rId2" cstate="print"/>
            <a:stretch>
              <a:fillRect/>
            </a:stretch>
          </p:blipFill>
          <p:spPr>
            <a:xfrm>
              <a:off x="1313567" y="2231135"/>
              <a:ext cx="1685544" cy="1216152"/>
            </a:xfrm>
            <a:prstGeom prst="rect">
              <a:avLst/>
            </a:prstGeom>
            <a:grpFill/>
          </p:spPr>
        </p:pic>
        <p:sp>
          <p:nvSpPr>
            <p:cNvPr id="11" name="object 6">
              <a:extLst>
                <a:ext uri="{FF2B5EF4-FFF2-40B4-BE49-F238E27FC236}">
                  <a16:creationId xmlns:a16="http://schemas.microsoft.com/office/drawing/2014/main" id="{07F6B174-B3AA-4F82-9AB3-027D23568174}"/>
                </a:ext>
              </a:extLst>
            </p:cNvPr>
            <p:cNvSpPr/>
            <p:nvPr/>
          </p:nvSpPr>
          <p:spPr>
            <a:xfrm>
              <a:off x="3040257" y="2799587"/>
              <a:ext cx="1315720" cy="13970"/>
            </a:xfrm>
            <a:custGeom>
              <a:avLst/>
              <a:gdLst/>
              <a:ahLst/>
              <a:cxnLst/>
              <a:rect l="l" t="t" r="r" b="b"/>
              <a:pathLst>
                <a:path w="1315720" h="13969">
                  <a:moveTo>
                    <a:pt x="1315211" y="13715"/>
                  </a:moveTo>
                  <a:lnTo>
                    <a:pt x="1315211" y="0"/>
                  </a:lnTo>
                  <a:lnTo>
                    <a:pt x="0" y="0"/>
                  </a:lnTo>
                  <a:lnTo>
                    <a:pt x="0" y="13715"/>
                  </a:lnTo>
                  <a:lnTo>
                    <a:pt x="1315211" y="13715"/>
                  </a:lnTo>
                  <a:close/>
                </a:path>
              </a:pathLst>
            </a:custGeom>
            <a:grpFill/>
          </p:spPr>
          <p:txBody>
            <a:bodyPr wrap="square" lIns="0" tIns="0" rIns="0" bIns="0" rtlCol="0"/>
            <a:lstStyle/>
            <a:p>
              <a:endParaRPr sz="1799"/>
            </a:p>
          </p:txBody>
        </p:sp>
      </p:grpSp>
      <p:pic>
        <p:nvPicPr>
          <p:cNvPr id="12" name="object 7">
            <a:extLst>
              <a:ext uri="{FF2B5EF4-FFF2-40B4-BE49-F238E27FC236}">
                <a16:creationId xmlns:a16="http://schemas.microsoft.com/office/drawing/2014/main" id="{2960A13E-328F-4E82-8498-208BE0D07C71}"/>
              </a:ext>
            </a:extLst>
          </p:cNvPr>
          <p:cNvPicPr/>
          <p:nvPr/>
        </p:nvPicPr>
        <p:blipFill>
          <a:blip r:embed="rId3" cstate="print"/>
          <a:stretch>
            <a:fillRect/>
          </a:stretch>
        </p:blipFill>
        <p:spPr>
          <a:xfrm>
            <a:off x="1888546" y="3382766"/>
            <a:ext cx="1643753" cy="1141029"/>
          </a:xfrm>
          <a:prstGeom prst="rect">
            <a:avLst/>
          </a:prstGeom>
          <a:solidFill>
            <a:schemeClr val="bg1"/>
          </a:solidFill>
        </p:spPr>
      </p:pic>
      <p:grpSp>
        <p:nvGrpSpPr>
          <p:cNvPr id="13" name="object 8">
            <a:extLst>
              <a:ext uri="{FF2B5EF4-FFF2-40B4-BE49-F238E27FC236}">
                <a16:creationId xmlns:a16="http://schemas.microsoft.com/office/drawing/2014/main" id="{E74F2A11-A78F-4CC2-898F-B2CC861FAD62}"/>
              </a:ext>
            </a:extLst>
          </p:cNvPr>
          <p:cNvGrpSpPr/>
          <p:nvPr/>
        </p:nvGrpSpPr>
        <p:grpSpPr>
          <a:xfrm>
            <a:off x="5522571" y="5160790"/>
            <a:ext cx="2467916" cy="1251096"/>
            <a:chOff x="2711074" y="5266944"/>
            <a:chExt cx="2468880" cy="1251585"/>
          </a:xfrm>
          <a:solidFill>
            <a:schemeClr val="bg1"/>
          </a:solidFill>
        </p:grpSpPr>
        <p:pic>
          <p:nvPicPr>
            <p:cNvPr id="14" name="object 9">
              <a:extLst>
                <a:ext uri="{FF2B5EF4-FFF2-40B4-BE49-F238E27FC236}">
                  <a16:creationId xmlns:a16="http://schemas.microsoft.com/office/drawing/2014/main" id="{E95BA872-1BCD-4A12-B0C8-4D60AC821C66}"/>
                </a:ext>
              </a:extLst>
            </p:cNvPr>
            <p:cNvPicPr/>
            <p:nvPr/>
          </p:nvPicPr>
          <p:blipFill>
            <a:blip r:embed="rId4" cstate="print"/>
            <a:stretch>
              <a:fillRect/>
            </a:stretch>
          </p:blipFill>
          <p:spPr>
            <a:xfrm>
              <a:off x="2711074" y="5521452"/>
              <a:ext cx="2363723" cy="996696"/>
            </a:xfrm>
            <a:prstGeom prst="rect">
              <a:avLst/>
            </a:prstGeom>
            <a:grpFill/>
          </p:spPr>
        </p:pic>
        <p:sp>
          <p:nvSpPr>
            <p:cNvPr id="15" name="object 10">
              <a:extLst>
                <a:ext uri="{FF2B5EF4-FFF2-40B4-BE49-F238E27FC236}">
                  <a16:creationId xmlns:a16="http://schemas.microsoft.com/office/drawing/2014/main" id="{106FF910-41AB-4531-91D3-B19E5B2CC840}"/>
                </a:ext>
              </a:extLst>
            </p:cNvPr>
            <p:cNvSpPr/>
            <p:nvPr/>
          </p:nvSpPr>
          <p:spPr>
            <a:xfrm>
              <a:off x="3943989" y="5266944"/>
              <a:ext cx="1236345" cy="260985"/>
            </a:xfrm>
            <a:custGeom>
              <a:avLst/>
              <a:gdLst/>
              <a:ahLst/>
              <a:cxnLst/>
              <a:rect l="l" t="t" r="r" b="b"/>
              <a:pathLst>
                <a:path w="1236345" h="260985">
                  <a:moveTo>
                    <a:pt x="1235963" y="13715"/>
                  </a:moveTo>
                  <a:lnTo>
                    <a:pt x="1232915" y="0"/>
                  </a:lnTo>
                  <a:lnTo>
                    <a:pt x="0" y="246887"/>
                  </a:lnTo>
                  <a:lnTo>
                    <a:pt x="1523" y="260603"/>
                  </a:lnTo>
                  <a:lnTo>
                    <a:pt x="1235963" y="13715"/>
                  </a:lnTo>
                  <a:close/>
                </a:path>
              </a:pathLst>
            </a:custGeom>
            <a:grpFill/>
          </p:spPr>
          <p:txBody>
            <a:bodyPr wrap="square" lIns="0" tIns="0" rIns="0" bIns="0" rtlCol="0"/>
            <a:lstStyle/>
            <a:p>
              <a:endParaRPr sz="1799"/>
            </a:p>
          </p:txBody>
        </p:sp>
      </p:grpSp>
      <p:sp>
        <p:nvSpPr>
          <p:cNvPr id="16" name="object 21">
            <a:extLst>
              <a:ext uri="{FF2B5EF4-FFF2-40B4-BE49-F238E27FC236}">
                <a16:creationId xmlns:a16="http://schemas.microsoft.com/office/drawing/2014/main" id="{D0CFA642-7A12-4AA9-B50B-500759B81204}"/>
              </a:ext>
            </a:extLst>
          </p:cNvPr>
          <p:cNvSpPr txBox="1"/>
          <p:nvPr/>
        </p:nvSpPr>
        <p:spPr>
          <a:xfrm>
            <a:off x="5889009" y="4911846"/>
            <a:ext cx="1551969" cy="212026"/>
          </a:xfrm>
          <a:prstGeom prst="rect">
            <a:avLst/>
          </a:prstGeom>
          <a:solidFill>
            <a:schemeClr val="bg1"/>
          </a:solidFill>
        </p:spPr>
        <p:txBody>
          <a:bodyPr vert="horz" wrap="square" lIns="0" tIns="12060" rIns="0" bIns="0" rtlCol="0">
            <a:spAutoFit/>
          </a:bodyPr>
          <a:lstStyle/>
          <a:p>
            <a:pPr marL="12695">
              <a:spcBef>
                <a:spcPts val="95"/>
              </a:spcBef>
            </a:pPr>
            <a:r>
              <a:rPr sz="1299" spc="-10" dirty="0">
                <a:solidFill>
                  <a:srgbClr val="636363"/>
                </a:solidFill>
              </a:rPr>
              <a:t>P</a:t>
            </a:r>
            <a:r>
              <a:rPr sz="1299" spc="-5" dirty="0">
                <a:solidFill>
                  <a:srgbClr val="636363"/>
                </a:solidFill>
              </a:rPr>
              <a:t>r</a:t>
            </a:r>
            <a:r>
              <a:rPr sz="1299" spc="-10" dirty="0">
                <a:solidFill>
                  <a:srgbClr val="636363"/>
                </a:solidFill>
              </a:rPr>
              <a:t>e</a:t>
            </a:r>
            <a:r>
              <a:rPr sz="1299" spc="-5" dirty="0">
                <a:solidFill>
                  <a:srgbClr val="636363"/>
                </a:solidFill>
              </a:rPr>
              <a:t>ss</a:t>
            </a:r>
            <a:r>
              <a:rPr sz="1299" spc="-10" dirty="0">
                <a:solidFill>
                  <a:srgbClr val="636363"/>
                </a:solidFill>
              </a:rPr>
              <a:t>u</a:t>
            </a:r>
            <a:r>
              <a:rPr sz="1299" spc="-5" dirty="0">
                <a:solidFill>
                  <a:srgbClr val="636363"/>
                </a:solidFill>
              </a:rPr>
              <a:t>re</a:t>
            </a:r>
            <a:r>
              <a:rPr sz="1299" spc="-40" dirty="0">
                <a:solidFill>
                  <a:srgbClr val="636363"/>
                </a:solidFill>
              </a:rPr>
              <a:t> </a:t>
            </a:r>
            <a:r>
              <a:rPr sz="1299" spc="-45" dirty="0">
                <a:solidFill>
                  <a:srgbClr val="636363"/>
                </a:solidFill>
              </a:rPr>
              <a:t>T</a:t>
            </a:r>
            <a:r>
              <a:rPr sz="1299" spc="-5" dirty="0">
                <a:solidFill>
                  <a:srgbClr val="636363"/>
                </a:solidFill>
              </a:rPr>
              <a:t>r</a:t>
            </a:r>
            <a:r>
              <a:rPr sz="1299" spc="-10" dirty="0">
                <a:solidFill>
                  <a:srgbClr val="636363"/>
                </a:solidFill>
              </a:rPr>
              <a:t>an</a:t>
            </a:r>
            <a:r>
              <a:rPr sz="1299" spc="-5" dirty="0">
                <a:solidFill>
                  <a:srgbClr val="636363"/>
                </a:solidFill>
              </a:rPr>
              <a:t>s</a:t>
            </a:r>
            <a:r>
              <a:rPr sz="1299" spc="-10" dirty="0">
                <a:solidFill>
                  <a:srgbClr val="636363"/>
                </a:solidFill>
              </a:rPr>
              <a:t>du</a:t>
            </a:r>
            <a:r>
              <a:rPr sz="1299" spc="-5" dirty="0">
                <a:solidFill>
                  <a:srgbClr val="636363"/>
                </a:solidFill>
              </a:rPr>
              <a:t>c</a:t>
            </a:r>
            <a:r>
              <a:rPr sz="1299" spc="-10" dirty="0">
                <a:solidFill>
                  <a:srgbClr val="636363"/>
                </a:solidFill>
              </a:rPr>
              <a:t>e</a:t>
            </a:r>
            <a:r>
              <a:rPr sz="1299" spc="-5" dirty="0">
                <a:solidFill>
                  <a:srgbClr val="636363"/>
                </a:solidFill>
              </a:rPr>
              <a:t>r</a:t>
            </a:r>
            <a:endParaRPr sz="1299"/>
          </a:p>
        </p:txBody>
      </p:sp>
      <p:sp>
        <p:nvSpPr>
          <p:cNvPr id="17" name="object 22">
            <a:extLst>
              <a:ext uri="{FF2B5EF4-FFF2-40B4-BE49-F238E27FC236}">
                <a16:creationId xmlns:a16="http://schemas.microsoft.com/office/drawing/2014/main" id="{EFA6C128-888D-493E-8AD1-1839D8625A15}"/>
              </a:ext>
            </a:extLst>
          </p:cNvPr>
          <p:cNvSpPr txBox="1"/>
          <p:nvPr/>
        </p:nvSpPr>
        <p:spPr>
          <a:xfrm>
            <a:off x="2395236" y="4796397"/>
            <a:ext cx="747738" cy="212026"/>
          </a:xfrm>
          <a:prstGeom prst="rect">
            <a:avLst/>
          </a:prstGeom>
          <a:solidFill>
            <a:schemeClr val="bg1"/>
          </a:solidFill>
        </p:spPr>
        <p:txBody>
          <a:bodyPr vert="horz" wrap="square" lIns="0" tIns="12060" rIns="0" bIns="0" rtlCol="0">
            <a:spAutoFit/>
          </a:bodyPr>
          <a:lstStyle/>
          <a:p>
            <a:pPr marL="12695">
              <a:spcBef>
                <a:spcPts val="95"/>
              </a:spcBef>
            </a:pPr>
            <a:r>
              <a:rPr sz="1299" spc="-5" dirty="0">
                <a:solidFill>
                  <a:srgbClr val="636363"/>
                </a:solidFill>
              </a:rPr>
              <a:t>He</a:t>
            </a:r>
            <a:r>
              <a:rPr sz="1299" spc="-40" dirty="0">
                <a:solidFill>
                  <a:srgbClr val="636363"/>
                </a:solidFill>
              </a:rPr>
              <a:t> </a:t>
            </a:r>
            <a:r>
              <a:rPr sz="1299" spc="-5" dirty="0">
                <a:solidFill>
                  <a:srgbClr val="636363"/>
                </a:solidFill>
              </a:rPr>
              <a:t>-</a:t>
            </a:r>
            <a:r>
              <a:rPr sz="1299" spc="-40" dirty="0">
                <a:solidFill>
                  <a:srgbClr val="636363"/>
                </a:solidFill>
              </a:rPr>
              <a:t> </a:t>
            </a:r>
            <a:r>
              <a:rPr sz="1299" spc="-5" dirty="0">
                <a:solidFill>
                  <a:srgbClr val="636363"/>
                </a:solidFill>
              </a:rPr>
              <a:t>Filter</a:t>
            </a:r>
            <a:endParaRPr sz="1299" dirty="0"/>
          </a:p>
        </p:txBody>
      </p:sp>
      <p:sp>
        <p:nvSpPr>
          <p:cNvPr id="18" name="object 26">
            <a:extLst>
              <a:ext uri="{FF2B5EF4-FFF2-40B4-BE49-F238E27FC236}">
                <a16:creationId xmlns:a16="http://schemas.microsoft.com/office/drawing/2014/main" id="{97E01575-3476-4924-89C9-2921D1A142AD}"/>
              </a:ext>
            </a:extLst>
          </p:cNvPr>
          <p:cNvSpPr txBox="1"/>
          <p:nvPr/>
        </p:nvSpPr>
        <p:spPr>
          <a:xfrm>
            <a:off x="5525117" y="6514592"/>
            <a:ext cx="2644377" cy="212026"/>
          </a:xfrm>
          <a:prstGeom prst="rect">
            <a:avLst/>
          </a:prstGeom>
          <a:solidFill>
            <a:schemeClr val="bg1"/>
          </a:solidFill>
        </p:spPr>
        <p:txBody>
          <a:bodyPr vert="horz" wrap="square" lIns="0" tIns="12060" rIns="0" bIns="0" rtlCol="0">
            <a:spAutoFit/>
          </a:bodyPr>
          <a:lstStyle/>
          <a:p>
            <a:pPr marL="12695">
              <a:spcBef>
                <a:spcPts val="95"/>
              </a:spcBef>
            </a:pPr>
            <a:r>
              <a:rPr sz="1299" spc="-10" dirty="0">
                <a:solidFill>
                  <a:srgbClr val="636363"/>
                </a:solidFill>
              </a:rPr>
              <a:t>P</a:t>
            </a:r>
            <a:r>
              <a:rPr sz="1299" spc="-5" dirty="0">
                <a:solidFill>
                  <a:srgbClr val="636363"/>
                </a:solidFill>
              </a:rPr>
              <a:t>r</a:t>
            </a:r>
            <a:r>
              <a:rPr sz="1299" spc="-10" dirty="0">
                <a:solidFill>
                  <a:srgbClr val="636363"/>
                </a:solidFill>
              </a:rPr>
              <a:t>e</a:t>
            </a:r>
            <a:r>
              <a:rPr sz="1299" spc="-5" dirty="0">
                <a:solidFill>
                  <a:srgbClr val="636363"/>
                </a:solidFill>
              </a:rPr>
              <a:t>ss</a:t>
            </a:r>
            <a:r>
              <a:rPr sz="1299" spc="-10" dirty="0">
                <a:solidFill>
                  <a:srgbClr val="636363"/>
                </a:solidFill>
              </a:rPr>
              <a:t>u</a:t>
            </a:r>
            <a:r>
              <a:rPr sz="1299" spc="-5" dirty="0">
                <a:solidFill>
                  <a:srgbClr val="636363"/>
                </a:solidFill>
              </a:rPr>
              <a:t>re</a:t>
            </a:r>
            <a:r>
              <a:rPr sz="1299" spc="-40" dirty="0">
                <a:solidFill>
                  <a:srgbClr val="636363"/>
                </a:solidFill>
              </a:rPr>
              <a:t> </a:t>
            </a:r>
            <a:r>
              <a:rPr sz="1299" spc="-45" dirty="0">
                <a:solidFill>
                  <a:srgbClr val="636363"/>
                </a:solidFill>
              </a:rPr>
              <a:t>T</a:t>
            </a:r>
            <a:r>
              <a:rPr sz="1299" spc="-5" dirty="0">
                <a:solidFill>
                  <a:srgbClr val="636363"/>
                </a:solidFill>
              </a:rPr>
              <a:t>r</a:t>
            </a:r>
            <a:r>
              <a:rPr sz="1299" spc="-10" dirty="0">
                <a:solidFill>
                  <a:srgbClr val="636363"/>
                </a:solidFill>
              </a:rPr>
              <a:t>an</a:t>
            </a:r>
            <a:r>
              <a:rPr sz="1299" spc="-5" dirty="0">
                <a:solidFill>
                  <a:srgbClr val="636363"/>
                </a:solidFill>
              </a:rPr>
              <a:t>s</a:t>
            </a:r>
            <a:r>
              <a:rPr sz="1299" spc="-10" dirty="0">
                <a:solidFill>
                  <a:srgbClr val="636363"/>
                </a:solidFill>
              </a:rPr>
              <a:t>du</a:t>
            </a:r>
            <a:r>
              <a:rPr sz="1299" spc="-5" dirty="0">
                <a:solidFill>
                  <a:srgbClr val="636363"/>
                </a:solidFill>
              </a:rPr>
              <a:t>c</a:t>
            </a:r>
            <a:r>
              <a:rPr sz="1299" spc="-10" dirty="0">
                <a:solidFill>
                  <a:srgbClr val="636363"/>
                </a:solidFill>
              </a:rPr>
              <a:t>e</a:t>
            </a:r>
            <a:r>
              <a:rPr sz="1299" spc="-5" dirty="0">
                <a:solidFill>
                  <a:srgbClr val="636363"/>
                </a:solidFill>
              </a:rPr>
              <a:t>r</a:t>
            </a:r>
            <a:r>
              <a:rPr sz="1299" spc="-25" dirty="0">
                <a:solidFill>
                  <a:srgbClr val="636363"/>
                </a:solidFill>
              </a:rPr>
              <a:t> </a:t>
            </a:r>
            <a:r>
              <a:rPr sz="1299" spc="-5" dirty="0">
                <a:solidFill>
                  <a:srgbClr val="636363"/>
                </a:solidFill>
              </a:rPr>
              <a:t>Hi</a:t>
            </a:r>
            <a:r>
              <a:rPr sz="1299" spc="-10" dirty="0">
                <a:solidFill>
                  <a:srgbClr val="636363"/>
                </a:solidFill>
              </a:rPr>
              <a:t>g</a:t>
            </a:r>
            <a:r>
              <a:rPr sz="1299" spc="-5" dirty="0">
                <a:solidFill>
                  <a:srgbClr val="636363"/>
                </a:solidFill>
              </a:rPr>
              <a:t>h</a:t>
            </a:r>
            <a:r>
              <a:rPr sz="1299" spc="-90" dirty="0">
                <a:solidFill>
                  <a:srgbClr val="636363"/>
                </a:solidFill>
              </a:rPr>
              <a:t> </a:t>
            </a:r>
            <a:r>
              <a:rPr sz="1299" spc="-10" dirty="0">
                <a:solidFill>
                  <a:srgbClr val="636363"/>
                </a:solidFill>
              </a:rPr>
              <a:t>A</a:t>
            </a:r>
            <a:r>
              <a:rPr sz="1299" spc="-5" dirty="0">
                <a:solidFill>
                  <a:srgbClr val="636363"/>
                </a:solidFill>
              </a:rPr>
              <a:t>cc</a:t>
            </a:r>
            <a:r>
              <a:rPr sz="1299" spc="-10" dirty="0">
                <a:solidFill>
                  <a:srgbClr val="636363"/>
                </a:solidFill>
              </a:rPr>
              <a:t>u</a:t>
            </a:r>
            <a:r>
              <a:rPr sz="1299" spc="-5" dirty="0">
                <a:solidFill>
                  <a:srgbClr val="636363"/>
                </a:solidFill>
              </a:rPr>
              <a:t>r</a:t>
            </a:r>
            <a:r>
              <a:rPr sz="1299" spc="-10" dirty="0">
                <a:solidFill>
                  <a:srgbClr val="636363"/>
                </a:solidFill>
              </a:rPr>
              <a:t>a</a:t>
            </a:r>
            <a:r>
              <a:rPr sz="1299" spc="-5" dirty="0">
                <a:solidFill>
                  <a:srgbClr val="636363"/>
                </a:solidFill>
              </a:rPr>
              <a:t>cy</a:t>
            </a:r>
            <a:endParaRPr sz="1299"/>
          </a:p>
        </p:txBody>
      </p:sp>
      <p:grpSp>
        <p:nvGrpSpPr>
          <p:cNvPr id="19" name="object 9">
            <a:extLst>
              <a:ext uri="{FF2B5EF4-FFF2-40B4-BE49-F238E27FC236}">
                <a16:creationId xmlns:a16="http://schemas.microsoft.com/office/drawing/2014/main" id="{01608CD5-C828-4483-A8FA-EA05DF64B455}"/>
              </a:ext>
            </a:extLst>
          </p:cNvPr>
          <p:cNvGrpSpPr/>
          <p:nvPr/>
        </p:nvGrpSpPr>
        <p:grpSpPr>
          <a:xfrm>
            <a:off x="7778858" y="3450013"/>
            <a:ext cx="2363182" cy="1685266"/>
            <a:chOff x="4032382" y="4700015"/>
            <a:chExt cx="2364105" cy="1685925"/>
          </a:xfrm>
        </p:grpSpPr>
        <p:pic>
          <p:nvPicPr>
            <p:cNvPr id="20" name="object 10">
              <a:extLst>
                <a:ext uri="{FF2B5EF4-FFF2-40B4-BE49-F238E27FC236}">
                  <a16:creationId xmlns:a16="http://schemas.microsoft.com/office/drawing/2014/main" id="{2A7A3AB4-7D41-47A1-A70A-64300B09971C}"/>
                </a:ext>
              </a:extLst>
            </p:cNvPr>
            <p:cNvPicPr/>
            <p:nvPr/>
          </p:nvPicPr>
          <p:blipFill>
            <a:blip r:embed="rId5" cstate="print"/>
            <a:stretch>
              <a:fillRect/>
            </a:stretch>
          </p:blipFill>
          <p:spPr>
            <a:xfrm>
              <a:off x="4032382" y="5029199"/>
              <a:ext cx="2363723" cy="1356360"/>
            </a:xfrm>
            <a:prstGeom prst="rect">
              <a:avLst/>
            </a:prstGeom>
          </p:spPr>
        </p:pic>
        <p:sp>
          <p:nvSpPr>
            <p:cNvPr id="21" name="object 11">
              <a:extLst>
                <a:ext uri="{FF2B5EF4-FFF2-40B4-BE49-F238E27FC236}">
                  <a16:creationId xmlns:a16="http://schemas.microsoft.com/office/drawing/2014/main" id="{B59A4D95-92E6-462D-9888-743B8A014D83}"/>
                </a:ext>
              </a:extLst>
            </p:cNvPr>
            <p:cNvSpPr/>
            <p:nvPr/>
          </p:nvSpPr>
          <p:spPr>
            <a:xfrm>
              <a:off x="5176906" y="4700015"/>
              <a:ext cx="13970" cy="329565"/>
            </a:xfrm>
            <a:custGeom>
              <a:avLst/>
              <a:gdLst/>
              <a:ahLst/>
              <a:cxnLst/>
              <a:rect l="l" t="t" r="r" b="b"/>
              <a:pathLst>
                <a:path w="13970" h="329564">
                  <a:moveTo>
                    <a:pt x="13715" y="329183"/>
                  </a:moveTo>
                  <a:lnTo>
                    <a:pt x="13715" y="0"/>
                  </a:lnTo>
                  <a:lnTo>
                    <a:pt x="0" y="0"/>
                  </a:lnTo>
                  <a:lnTo>
                    <a:pt x="0" y="329183"/>
                  </a:lnTo>
                  <a:lnTo>
                    <a:pt x="13715" y="329183"/>
                  </a:lnTo>
                  <a:close/>
                </a:path>
              </a:pathLst>
            </a:custGeom>
            <a:solidFill>
              <a:srgbClr val="636363"/>
            </a:solidFill>
          </p:spPr>
          <p:txBody>
            <a:bodyPr wrap="square" lIns="0" tIns="0" rIns="0" bIns="0" rtlCol="0"/>
            <a:lstStyle/>
            <a:p>
              <a:endParaRPr sz="1799"/>
            </a:p>
          </p:txBody>
        </p:sp>
      </p:grpSp>
      <p:sp>
        <p:nvSpPr>
          <p:cNvPr id="22" name="object 13">
            <a:extLst>
              <a:ext uri="{FF2B5EF4-FFF2-40B4-BE49-F238E27FC236}">
                <a16:creationId xmlns:a16="http://schemas.microsoft.com/office/drawing/2014/main" id="{863ED4E8-A61B-4ECB-B81F-14E53AF2A329}"/>
              </a:ext>
            </a:extLst>
          </p:cNvPr>
          <p:cNvSpPr txBox="1"/>
          <p:nvPr/>
        </p:nvSpPr>
        <p:spPr>
          <a:xfrm>
            <a:off x="8439508" y="5207518"/>
            <a:ext cx="1174291" cy="212026"/>
          </a:xfrm>
          <a:prstGeom prst="rect">
            <a:avLst/>
          </a:prstGeom>
        </p:spPr>
        <p:txBody>
          <a:bodyPr vert="horz" wrap="square" lIns="0" tIns="12060" rIns="0" bIns="0" rtlCol="0">
            <a:spAutoFit/>
          </a:bodyPr>
          <a:lstStyle/>
          <a:p>
            <a:pPr marL="12695">
              <a:spcBef>
                <a:spcPts val="95"/>
              </a:spcBef>
            </a:pPr>
            <a:r>
              <a:rPr sz="1299" spc="-10" dirty="0">
                <a:solidFill>
                  <a:srgbClr val="636363"/>
                </a:solidFill>
              </a:rPr>
              <a:t>P</a:t>
            </a:r>
            <a:r>
              <a:rPr sz="1299" spc="-5" dirty="0">
                <a:solidFill>
                  <a:srgbClr val="636363"/>
                </a:solidFill>
              </a:rPr>
              <a:t>r</a:t>
            </a:r>
            <a:r>
              <a:rPr sz="1299" spc="-10" dirty="0">
                <a:solidFill>
                  <a:srgbClr val="636363"/>
                </a:solidFill>
              </a:rPr>
              <a:t>ope</a:t>
            </a:r>
            <a:r>
              <a:rPr sz="1299" spc="-5" dirty="0">
                <a:solidFill>
                  <a:srgbClr val="636363"/>
                </a:solidFill>
              </a:rPr>
              <a:t>ll</a:t>
            </a:r>
            <a:r>
              <a:rPr sz="1299" spc="-10" dirty="0">
                <a:solidFill>
                  <a:srgbClr val="636363"/>
                </a:solidFill>
              </a:rPr>
              <a:t>an</a:t>
            </a:r>
            <a:r>
              <a:rPr sz="1299" spc="-5" dirty="0">
                <a:solidFill>
                  <a:srgbClr val="636363"/>
                </a:solidFill>
              </a:rPr>
              <a:t>t</a:t>
            </a:r>
            <a:r>
              <a:rPr sz="1299" spc="-30" dirty="0">
                <a:solidFill>
                  <a:srgbClr val="636363"/>
                </a:solidFill>
              </a:rPr>
              <a:t> </a:t>
            </a:r>
            <a:r>
              <a:rPr sz="1299" spc="-5" dirty="0">
                <a:solidFill>
                  <a:srgbClr val="636363"/>
                </a:solidFill>
              </a:rPr>
              <a:t>Fil</a:t>
            </a:r>
            <a:r>
              <a:rPr sz="1299" spc="-10" dirty="0">
                <a:solidFill>
                  <a:srgbClr val="636363"/>
                </a:solidFill>
              </a:rPr>
              <a:t>te</a:t>
            </a:r>
            <a:r>
              <a:rPr sz="1299" spc="-5" dirty="0">
                <a:solidFill>
                  <a:srgbClr val="636363"/>
                </a:solidFill>
              </a:rPr>
              <a:t>r</a:t>
            </a:r>
            <a:endParaRPr sz="1299"/>
          </a:p>
        </p:txBody>
      </p:sp>
    </p:spTree>
    <p:extLst>
      <p:ext uri="{BB962C8B-B14F-4D97-AF65-F5344CB8AC3E}">
        <p14:creationId xmlns:p14="http://schemas.microsoft.com/office/powerpoint/2010/main" val="307302767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sz="2266" dirty="0"/>
              <a:t>Other propulsion equipment</a:t>
            </a:r>
          </a:p>
          <a:p>
            <a:pPr lvl="1">
              <a:lnSpc>
                <a:spcPct val="110000"/>
              </a:lnSpc>
            </a:pPr>
            <a:r>
              <a:rPr lang="en-US" altLang="de-DE" sz="2000" dirty="0"/>
              <a:t>Transducer (Pressure, Temperature, Flow rate, Position indication, Acceleration)</a:t>
            </a:r>
            <a:endParaRPr lang="de-DE" sz="2000" dirty="0"/>
          </a:p>
          <a:p>
            <a:pPr lvl="2">
              <a:lnSpc>
                <a:spcPct val="110000"/>
              </a:lnSpc>
            </a:pPr>
            <a:r>
              <a:rPr lang="en-US" dirty="0"/>
              <a:t>Pressure transducers convert physical pressure into an equivalent electrical signal</a:t>
            </a:r>
          </a:p>
          <a:p>
            <a:pPr lvl="2">
              <a:lnSpc>
                <a:spcPct val="110000"/>
              </a:lnSpc>
            </a:pPr>
            <a:r>
              <a:rPr lang="en-US" dirty="0"/>
              <a:t>PTs are typically powered continuously through life</a:t>
            </a:r>
          </a:p>
          <a:p>
            <a:pPr lvl="2">
              <a:lnSpc>
                <a:spcPct val="110000"/>
              </a:lnSpc>
            </a:pPr>
            <a:r>
              <a:rPr lang="en-US" dirty="0"/>
              <a:t>PTs are used to monitor pressure which is used to determine</a:t>
            </a:r>
          </a:p>
          <a:p>
            <a:pPr lvl="2">
              <a:lnSpc>
                <a:spcPct val="110000"/>
              </a:lnSpc>
            </a:pPr>
            <a:r>
              <a:rPr lang="en-US" dirty="0"/>
              <a:t>Correct function of the system (</a:t>
            </a:r>
            <a:r>
              <a:rPr lang="de-DE" dirty="0" err="1"/>
              <a:t>Propellant</a:t>
            </a:r>
            <a:r>
              <a:rPr lang="de-DE" dirty="0"/>
              <a:t> </a:t>
            </a:r>
            <a:r>
              <a:rPr lang="de-DE" dirty="0" err="1"/>
              <a:t>gauging</a:t>
            </a:r>
            <a:r>
              <a:rPr lang="de-DE" dirty="0"/>
              <a:t> </a:t>
            </a:r>
            <a:r>
              <a:rPr lang="de-DE" dirty="0" err="1"/>
              <a:t>calculations</a:t>
            </a:r>
            <a:r>
              <a:rPr lang="de-DE" dirty="0"/>
              <a:t>, </a:t>
            </a:r>
            <a:r>
              <a:rPr lang="de-DE" dirty="0" err="1"/>
              <a:t>Thruster</a:t>
            </a:r>
            <a:r>
              <a:rPr lang="de-DE" dirty="0"/>
              <a:t> </a:t>
            </a:r>
            <a:r>
              <a:rPr lang="de-DE" dirty="0" err="1"/>
              <a:t>performance</a:t>
            </a:r>
            <a:r>
              <a:rPr lang="de-DE" dirty="0"/>
              <a:t>)</a:t>
            </a:r>
          </a:p>
          <a:p>
            <a:pPr lvl="2">
              <a:lnSpc>
                <a:spcPct val="110000"/>
              </a:lnSpc>
            </a:pPr>
            <a:r>
              <a:rPr lang="en-US" dirty="0"/>
              <a:t>The PTs come in various low and high pressure ranges and are calibrated during supplier testing</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163</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05899312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sz="2266" dirty="0"/>
              <a:t>Other propulsion equipment</a:t>
            </a:r>
          </a:p>
          <a:p>
            <a:pPr lvl="1">
              <a:lnSpc>
                <a:spcPct val="110000"/>
              </a:lnSpc>
            </a:pPr>
            <a:r>
              <a:rPr lang="en-US" altLang="de-DE" sz="2000" dirty="0"/>
              <a:t>Transducer (Pressure, Temperature, Flow rate, Position indication, Acceleration)</a:t>
            </a:r>
            <a:endParaRPr lang="de-DE" sz="2000" dirty="0"/>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164</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34C3AAD4-4C21-4C0F-AF5E-271DE9BA14A0}"/>
              </a:ext>
            </a:extLst>
          </p:cNvPr>
          <p:cNvPicPr>
            <a:picLocks noChangeAspect="1"/>
          </p:cNvPicPr>
          <p:nvPr/>
        </p:nvPicPr>
        <p:blipFill>
          <a:blip r:embed="rId2"/>
          <a:stretch>
            <a:fillRect/>
          </a:stretch>
        </p:blipFill>
        <p:spPr>
          <a:xfrm>
            <a:off x="3732953" y="4149088"/>
            <a:ext cx="4104456" cy="1908441"/>
          </a:xfrm>
          <a:prstGeom prst="rect">
            <a:avLst/>
          </a:prstGeom>
        </p:spPr>
      </p:pic>
    </p:spTree>
    <p:extLst>
      <p:ext uri="{BB962C8B-B14F-4D97-AF65-F5344CB8AC3E}">
        <p14:creationId xmlns:p14="http://schemas.microsoft.com/office/powerpoint/2010/main" val="238225627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sz="2266" dirty="0"/>
              <a:t>Other propulsion equipment</a:t>
            </a:r>
            <a:endParaRPr lang="en-US" altLang="de-DE" sz="2266" dirty="0"/>
          </a:p>
          <a:p>
            <a:pPr lvl="1">
              <a:lnSpc>
                <a:spcPct val="110000"/>
              </a:lnSpc>
            </a:pPr>
            <a:r>
              <a:rPr lang="en-US" altLang="de-DE" sz="2000" dirty="0"/>
              <a:t>Filter (Liquid and Gaseous)</a:t>
            </a:r>
            <a:endParaRPr lang="de-DE" sz="2000" dirty="0"/>
          </a:p>
          <a:p>
            <a:pPr lvl="2">
              <a:lnSpc>
                <a:spcPct val="110000"/>
              </a:lnSpc>
            </a:pPr>
            <a:r>
              <a:rPr lang="en-US" dirty="0"/>
              <a:t>Filters are used to filter particulate from gas or propellant to protect downstream components</a:t>
            </a:r>
          </a:p>
          <a:p>
            <a:pPr lvl="2">
              <a:lnSpc>
                <a:spcPct val="110000"/>
              </a:lnSpc>
            </a:pPr>
            <a:r>
              <a:rPr lang="en-US" dirty="0"/>
              <a:t>The propulsion systems are precision cleaned during assembly, however residual particulate and debris created from pyro valves can damage valves</a:t>
            </a:r>
          </a:p>
          <a:p>
            <a:pPr lvl="2">
              <a:lnSpc>
                <a:spcPct val="110000"/>
              </a:lnSpc>
            </a:pPr>
            <a:r>
              <a:rPr lang="en-US" dirty="0"/>
              <a:t>Filters will exert a pressure drop at high flow rates, which must be taken into account</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165</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418268354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sz="2266" dirty="0"/>
              <a:t>Other propulsion equipment</a:t>
            </a:r>
            <a:endParaRPr lang="en-US" altLang="de-DE" sz="2266" dirty="0"/>
          </a:p>
          <a:p>
            <a:pPr lvl="1">
              <a:lnSpc>
                <a:spcPct val="110000"/>
              </a:lnSpc>
            </a:pPr>
            <a:r>
              <a:rPr lang="en-US" altLang="de-DE" sz="2000" dirty="0"/>
              <a:t>Filter (Liquid and Gaseous)</a:t>
            </a:r>
            <a:endParaRPr lang="de-DE" sz="2000" dirty="0"/>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166</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93E1C804-62AF-4381-B754-2E22DA066684}"/>
              </a:ext>
            </a:extLst>
          </p:cNvPr>
          <p:cNvPicPr>
            <a:picLocks noChangeAspect="1"/>
          </p:cNvPicPr>
          <p:nvPr/>
        </p:nvPicPr>
        <p:blipFill>
          <a:blip r:embed="rId2"/>
          <a:stretch>
            <a:fillRect/>
          </a:stretch>
        </p:blipFill>
        <p:spPr>
          <a:xfrm>
            <a:off x="1062419" y="4342765"/>
            <a:ext cx="7086600" cy="2066925"/>
          </a:xfrm>
          <a:prstGeom prst="rect">
            <a:avLst/>
          </a:prstGeom>
        </p:spPr>
      </p:pic>
      <p:pic>
        <p:nvPicPr>
          <p:cNvPr id="10" name="Grafik 9">
            <a:extLst>
              <a:ext uri="{FF2B5EF4-FFF2-40B4-BE49-F238E27FC236}">
                <a16:creationId xmlns:a16="http://schemas.microsoft.com/office/drawing/2014/main" id="{D639D873-24DE-4601-BB4D-8ABFEE95FEDA}"/>
              </a:ext>
            </a:extLst>
          </p:cNvPr>
          <p:cNvPicPr>
            <a:picLocks noChangeAspect="1"/>
          </p:cNvPicPr>
          <p:nvPr/>
        </p:nvPicPr>
        <p:blipFill>
          <a:blip r:embed="rId3"/>
          <a:stretch>
            <a:fillRect/>
          </a:stretch>
        </p:blipFill>
        <p:spPr>
          <a:xfrm>
            <a:off x="8617225" y="2811808"/>
            <a:ext cx="2819400" cy="2552700"/>
          </a:xfrm>
          <a:prstGeom prst="rect">
            <a:avLst/>
          </a:prstGeom>
        </p:spPr>
      </p:pic>
    </p:spTree>
    <p:extLst>
      <p:ext uri="{BB962C8B-B14F-4D97-AF65-F5344CB8AC3E}">
        <p14:creationId xmlns:p14="http://schemas.microsoft.com/office/powerpoint/2010/main" val="44044460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pPr>
              <a:lnSpc>
                <a:spcPct val="110000"/>
              </a:lnSpc>
            </a:pPr>
            <a:r>
              <a:rPr lang="en-US" dirty="0"/>
              <a:t>And thruster for sure…</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167</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6076B215-E6A0-4DC2-A91B-0F7756DAF7DA}"/>
              </a:ext>
            </a:extLst>
          </p:cNvPr>
          <p:cNvPicPr>
            <a:picLocks noChangeAspect="1"/>
          </p:cNvPicPr>
          <p:nvPr/>
        </p:nvPicPr>
        <p:blipFill>
          <a:blip r:embed="rId2"/>
          <a:stretch>
            <a:fillRect/>
          </a:stretch>
        </p:blipFill>
        <p:spPr>
          <a:xfrm>
            <a:off x="3860800" y="3644576"/>
            <a:ext cx="5044862" cy="3096791"/>
          </a:xfrm>
          <a:prstGeom prst="rect">
            <a:avLst/>
          </a:prstGeom>
          <a:solidFill>
            <a:schemeClr val="bg1"/>
          </a:solidFill>
        </p:spPr>
      </p:pic>
    </p:spTree>
    <p:extLst>
      <p:ext uri="{BB962C8B-B14F-4D97-AF65-F5344CB8AC3E}">
        <p14:creationId xmlns:p14="http://schemas.microsoft.com/office/powerpoint/2010/main" val="188025993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dirty="0"/>
              <a:t>Bi-propellant thruster definitions:</a:t>
            </a:r>
            <a:endParaRPr lang="de-DE" dirty="0"/>
          </a:p>
          <a:p>
            <a:pPr lvl="1"/>
            <a:r>
              <a:rPr lang="de-DE" dirty="0"/>
              <a:t>Steady State</a:t>
            </a:r>
          </a:p>
          <a:p>
            <a:pPr lvl="2"/>
            <a:r>
              <a:rPr lang="en-US" dirty="0"/>
              <a:t>Refers to the configuration where the thruster valves are fully </a:t>
            </a:r>
            <a:br>
              <a:rPr lang="en-US" dirty="0"/>
            </a:br>
            <a:r>
              <a:rPr lang="en-US" dirty="0"/>
              <a:t>open</a:t>
            </a:r>
          </a:p>
          <a:p>
            <a:pPr lvl="2"/>
            <a:r>
              <a:rPr lang="en-US" dirty="0"/>
              <a:t>Continuous thrust is produced (provided conditions remain </a:t>
            </a:r>
            <a:br>
              <a:rPr lang="en-US" dirty="0"/>
            </a:br>
            <a:r>
              <a:rPr lang="en-US" dirty="0"/>
              <a:t>stable)</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168</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90618567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dirty="0"/>
              <a:t>Bi-propellant thruster definitions:</a:t>
            </a:r>
            <a:endParaRPr lang="de-DE" dirty="0"/>
          </a:p>
          <a:p>
            <a:pPr lvl="1"/>
            <a:r>
              <a:rPr lang="de-DE" dirty="0"/>
              <a:t>Pulse Mode</a:t>
            </a:r>
          </a:p>
          <a:p>
            <a:pPr lvl="2"/>
            <a:r>
              <a:rPr lang="en-US" dirty="0"/>
              <a:t>At the same pressure, a net lower thrust can be produced by cycling the valve producing a series of impulsive pulses for more accurate positioning</a:t>
            </a:r>
          </a:p>
          <a:p>
            <a:pPr lvl="2"/>
            <a:r>
              <a:rPr lang="en-US" dirty="0"/>
              <a:t>The Impulse bit is the equivalent thrust which can be produced for a given pulse</a:t>
            </a:r>
          </a:p>
          <a:p>
            <a:pPr lvl="2"/>
            <a:r>
              <a:rPr lang="en-US" dirty="0"/>
              <a:t>Minimum Impulse bit is the smallest possible amount of thrust which can be produced by a thruster for given operating conditions</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169</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3070818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14AB3-25CA-F03F-EB0D-D022C439707D}"/>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A1894B2-396F-4705-634B-998FA143D271}"/>
              </a:ext>
            </a:extLst>
          </p:cNvPr>
          <p:cNvSpPr>
            <a:spLocks noGrp="1"/>
          </p:cNvSpPr>
          <p:nvPr>
            <p:ph idx="1"/>
          </p:nvPr>
        </p:nvSpPr>
        <p:spPr/>
        <p:txBody>
          <a:bodyPr>
            <a:noAutofit/>
          </a:bodyPr>
          <a:lstStyle/>
          <a:p>
            <a:pPr marL="125730" indent="0">
              <a:buNone/>
            </a:pPr>
            <a:r>
              <a:rPr lang="en-US" sz="2400" dirty="0">
                <a:solidFill>
                  <a:schemeClr val="tx1"/>
                </a:solidFill>
              </a:rPr>
              <a:t>Objective: To develop the basics of chemical liquid mono-propellant propulsion </a:t>
            </a:r>
          </a:p>
          <a:p>
            <a:r>
              <a:rPr lang="en-US" dirty="0"/>
              <a:t>Liquid propulsion systems</a:t>
            </a:r>
          </a:p>
          <a:p>
            <a:pPr lvl="1">
              <a:lnSpc>
                <a:spcPct val="110000"/>
              </a:lnSpc>
            </a:pPr>
            <a:r>
              <a:rPr lang="en-US" sz="2000" dirty="0"/>
              <a:t>kit</a:t>
            </a:r>
          </a:p>
        </p:txBody>
      </p:sp>
      <p:sp>
        <p:nvSpPr>
          <p:cNvPr id="3" name="Titre 2">
            <a:extLst>
              <a:ext uri="{FF2B5EF4-FFF2-40B4-BE49-F238E27FC236}">
                <a16:creationId xmlns:a16="http://schemas.microsoft.com/office/drawing/2014/main" id="{274832F6-3E86-4566-28BD-1EE6D93344AC}"/>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Mono-propellant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05AA39C-6B18-CBA1-FABD-A947879D62F1}"/>
              </a:ext>
            </a:extLst>
          </p:cNvPr>
          <p:cNvSpPr>
            <a:spLocks noGrp="1"/>
          </p:cNvSpPr>
          <p:nvPr>
            <p:ph type="sldNum" sz="quarter" idx="12"/>
          </p:nvPr>
        </p:nvSpPr>
        <p:spPr/>
        <p:txBody>
          <a:bodyPr/>
          <a:lstStyle/>
          <a:p>
            <a:fld id="{E1E1CD7C-2161-7D43-862E-CE4C333CD873}" type="slidenum">
              <a:rPr lang="fr-FR" smtClean="0"/>
              <a:pPr/>
              <a:t>17</a:t>
            </a:fld>
            <a:endParaRPr lang="fr-FR" dirty="0"/>
          </a:p>
        </p:txBody>
      </p:sp>
      <p:sp>
        <p:nvSpPr>
          <p:cNvPr id="7" name="Google Shape;119;p5">
            <a:extLst>
              <a:ext uri="{FF2B5EF4-FFF2-40B4-BE49-F238E27FC236}">
                <a16:creationId xmlns:a16="http://schemas.microsoft.com/office/drawing/2014/main" id="{B6C74437-F5F2-D34D-095D-120E4EF5154C}"/>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84141C82-8E42-BF20-42E6-EA6A2C7C24AA}"/>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4" name="Grafik 3">
            <a:extLst>
              <a:ext uri="{FF2B5EF4-FFF2-40B4-BE49-F238E27FC236}">
                <a16:creationId xmlns:a16="http://schemas.microsoft.com/office/drawing/2014/main" id="{B3945A41-A6B7-455E-8D32-7083B3B6064D}"/>
              </a:ext>
            </a:extLst>
          </p:cNvPr>
          <p:cNvPicPr>
            <a:picLocks noChangeAspect="1"/>
          </p:cNvPicPr>
          <p:nvPr/>
        </p:nvPicPr>
        <p:blipFill>
          <a:blip r:embed="rId2"/>
          <a:stretch>
            <a:fillRect/>
          </a:stretch>
        </p:blipFill>
        <p:spPr>
          <a:xfrm>
            <a:off x="1516605" y="2069829"/>
            <a:ext cx="9081516" cy="4687824"/>
          </a:xfrm>
          <a:prstGeom prst="rect">
            <a:avLst/>
          </a:prstGeom>
          <a:solidFill>
            <a:schemeClr val="bg1"/>
          </a:solidFill>
        </p:spPr>
      </p:pic>
    </p:spTree>
    <p:extLst>
      <p:ext uri="{BB962C8B-B14F-4D97-AF65-F5344CB8AC3E}">
        <p14:creationId xmlns:p14="http://schemas.microsoft.com/office/powerpoint/2010/main" val="226959850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dirty="0"/>
              <a:t>Bi-propellant thruster definitions:</a:t>
            </a:r>
            <a:endParaRPr lang="de-DE" dirty="0"/>
          </a:p>
          <a:p>
            <a:pPr lvl="1"/>
            <a:r>
              <a:rPr lang="de-DE" dirty="0"/>
              <a:t>Pulse Mode</a:t>
            </a:r>
          </a:p>
          <a:p>
            <a:pPr lvl="2"/>
            <a:r>
              <a:rPr lang="de-DE" dirty="0"/>
              <a:t>Duty </a:t>
            </a:r>
            <a:r>
              <a:rPr lang="de-DE" dirty="0" err="1"/>
              <a:t>cycle</a:t>
            </a:r>
            <a:endParaRPr lang="de-DE" dirty="0"/>
          </a:p>
          <a:p>
            <a:pPr lvl="1"/>
            <a:r>
              <a:rPr lang="de-DE" dirty="0"/>
              <a:t>Transient </a:t>
            </a:r>
            <a:r>
              <a:rPr lang="de-DE" dirty="0" err="1"/>
              <a:t>Phases</a:t>
            </a:r>
            <a:endParaRPr lang="de-DE" dirty="0"/>
          </a:p>
          <a:p>
            <a:pPr lvl="2"/>
            <a:r>
              <a:rPr lang="de-DE" dirty="0" err="1"/>
              <a:t>Thrust</a:t>
            </a:r>
            <a:r>
              <a:rPr lang="de-DE" dirty="0"/>
              <a:t> </a:t>
            </a:r>
            <a:r>
              <a:rPr lang="de-DE" dirty="0" err="1"/>
              <a:t>rise</a:t>
            </a:r>
            <a:r>
              <a:rPr lang="de-DE" dirty="0"/>
              <a:t> time</a:t>
            </a:r>
          </a:p>
          <a:p>
            <a:pPr lvl="2"/>
            <a:r>
              <a:rPr lang="de-DE" dirty="0" err="1"/>
              <a:t>Thrust</a:t>
            </a:r>
            <a:r>
              <a:rPr lang="de-DE" dirty="0"/>
              <a:t> </a:t>
            </a:r>
            <a:r>
              <a:rPr lang="de-DE" dirty="0" err="1"/>
              <a:t>decay</a:t>
            </a:r>
            <a:r>
              <a:rPr lang="de-DE" dirty="0"/>
              <a:t> time</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170</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0F55EB7A-83F4-47DC-A7C0-B82472EDC5EF}"/>
              </a:ext>
            </a:extLst>
          </p:cNvPr>
          <p:cNvPicPr>
            <a:picLocks noChangeAspect="1"/>
          </p:cNvPicPr>
          <p:nvPr/>
        </p:nvPicPr>
        <p:blipFill>
          <a:blip r:embed="rId2"/>
          <a:stretch>
            <a:fillRect/>
          </a:stretch>
        </p:blipFill>
        <p:spPr>
          <a:xfrm>
            <a:off x="6710829" y="1206498"/>
            <a:ext cx="4933950" cy="2647950"/>
          </a:xfrm>
          <a:prstGeom prst="rect">
            <a:avLst/>
          </a:prstGeom>
        </p:spPr>
      </p:pic>
      <p:pic>
        <p:nvPicPr>
          <p:cNvPr id="10" name="Grafik 9">
            <a:extLst>
              <a:ext uri="{FF2B5EF4-FFF2-40B4-BE49-F238E27FC236}">
                <a16:creationId xmlns:a16="http://schemas.microsoft.com/office/drawing/2014/main" id="{6A444F2E-E509-410E-9720-2B886702B19B}"/>
              </a:ext>
            </a:extLst>
          </p:cNvPr>
          <p:cNvPicPr>
            <a:picLocks noChangeAspect="1"/>
          </p:cNvPicPr>
          <p:nvPr/>
        </p:nvPicPr>
        <p:blipFill>
          <a:blip r:embed="rId3"/>
          <a:stretch>
            <a:fillRect/>
          </a:stretch>
        </p:blipFill>
        <p:spPr>
          <a:xfrm>
            <a:off x="5389743" y="3962966"/>
            <a:ext cx="3200400" cy="1104900"/>
          </a:xfrm>
          <a:prstGeom prst="rect">
            <a:avLst/>
          </a:prstGeom>
        </p:spPr>
      </p:pic>
    </p:spTree>
    <p:extLst>
      <p:ext uri="{BB962C8B-B14F-4D97-AF65-F5344CB8AC3E}">
        <p14:creationId xmlns:p14="http://schemas.microsoft.com/office/powerpoint/2010/main" val="292258827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pPr>
              <a:lnSpc>
                <a:spcPct val="110000"/>
              </a:lnSpc>
            </a:pPr>
            <a:r>
              <a:rPr lang="en-US" dirty="0"/>
              <a:t>Bi-propellant engines</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171</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DCC4D49C-8D92-408C-84C9-7C01C821AA12}"/>
              </a:ext>
            </a:extLst>
          </p:cNvPr>
          <p:cNvPicPr>
            <a:picLocks noChangeAspect="1"/>
          </p:cNvPicPr>
          <p:nvPr/>
        </p:nvPicPr>
        <p:blipFill>
          <a:blip r:embed="rId2"/>
          <a:stretch>
            <a:fillRect/>
          </a:stretch>
        </p:blipFill>
        <p:spPr>
          <a:xfrm>
            <a:off x="4787995" y="2878522"/>
            <a:ext cx="7062163" cy="3719127"/>
          </a:xfrm>
          <a:prstGeom prst="rect">
            <a:avLst/>
          </a:prstGeom>
        </p:spPr>
      </p:pic>
    </p:spTree>
    <p:extLst>
      <p:ext uri="{BB962C8B-B14F-4D97-AF65-F5344CB8AC3E}">
        <p14:creationId xmlns:p14="http://schemas.microsoft.com/office/powerpoint/2010/main" val="340911879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dirty="0"/>
              <a:t>Bi-propellant thrusters / engines</a:t>
            </a:r>
          </a:p>
          <a:p>
            <a:pPr lvl="1">
              <a:lnSpc>
                <a:spcPct val="110000"/>
              </a:lnSpc>
            </a:pPr>
            <a:r>
              <a:rPr lang="en-US" dirty="0"/>
              <a:t>Injection method for propellants (e.g. spin, showerhead, …)</a:t>
            </a:r>
          </a:p>
          <a:p>
            <a:pPr lvl="1">
              <a:lnSpc>
                <a:spcPct val="110000"/>
              </a:lnSpc>
            </a:pPr>
            <a:r>
              <a:rPr lang="en-US" dirty="0"/>
              <a:t>Cooling of engine</a:t>
            </a:r>
          </a:p>
          <a:p>
            <a:pPr lvl="1">
              <a:lnSpc>
                <a:spcPct val="110000"/>
              </a:lnSpc>
            </a:pPr>
            <a:r>
              <a:rPr lang="en-US" dirty="0"/>
              <a:t>Trimming of engine</a:t>
            </a:r>
          </a:p>
          <a:p>
            <a:pPr lvl="1">
              <a:lnSpc>
                <a:spcPct val="110000"/>
              </a:lnSpc>
            </a:pPr>
            <a:r>
              <a:rPr lang="en-US" dirty="0"/>
              <a:t>Ignition of propellants</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172</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19989749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pic>
        <p:nvPicPr>
          <p:cNvPr id="9" name="Grafik 8">
            <a:extLst>
              <a:ext uri="{FF2B5EF4-FFF2-40B4-BE49-F238E27FC236}">
                <a16:creationId xmlns:a16="http://schemas.microsoft.com/office/drawing/2014/main" id="{06381EE5-16DB-4708-A38B-749BE7813A21}"/>
              </a:ext>
            </a:extLst>
          </p:cNvPr>
          <p:cNvPicPr>
            <a:picLocks noChangeAspect="1"/>
          </p:cNvPicPr>
          <p:nvPr/>
        </p:nvPicPr>
        <p:blipFill>
          <a:blip r:embed="rId2"/>
          <a:stretch>
            <a:fillRect/>
          </a:stretch>
        </p:blipFill>
        <p:spPr>
          <a:xfrm>
            <a:off x="4795520" y="2913383"/>
            <a:ext cx="6668558" cy="3778378"/>
          </a:xfrm>
          <a:prstGeom prst="rect">
            <a:avLst/>
          </a:prstGeom>
          <a:solidFill>
            <a:schemeClr val="bg1"/>
          </a:solidFill>
        </p:spPr>
      </p:pic>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dirty="0"/>
              <a:t>Bi-propellant thrusters / engines</a:t>
            </a:r>
          </a:p>
          <a:p>
            <a:pPr lvl="1"/>
            <a:r>
              <a:rPr lang="en-US" dirty="0"/>
              <a:t>Trimming / calibration of engine</a:t>
            </a:r>
          </a:p>
          <a:p>
            <a:pPr lvl="3">
              <a:lnSpc>
                <a:spcPct val="110000"/>
              </a:lnSpc>
            </a:pPr>
            <a:r>
              <a:rPr lang="en-US" dirty="0"/>
              <a:t>Orifice (passive)</a:t>
            </a:r>
          </a:p>
          <a:p>
            <a:pPr lvl="3">
              <a:lnSpc>
                <a:spcPct val="110000"/>
              </a:lnSpc>
            </a:pPr>
            <a:r>
              <a:rPr lang="en-US" dirty="0"/>
              <a:t>Throttling valve / injector (active)</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173</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4433236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dirty="0"/>
              <a:t>Bi-propellant thrusters / engines</a:t>
            </a:r>
          </a:p>
          <a:p>
            <a:pPr lvl="1"/>
            <a:r>
              <a:rPr lang="en-US" sz="1999" dirty="0"/>
              <a:t>Cooling of engine (Combustion Chamber, Throat, Nozzle Extension)</a:t>
            </a:r>
          </a:p>
          <a:p>
            <a:pPr lvl="2">
              <a:lnSpc>
                <a:spcPct val="110000"/>
              </a:lnSpc>
            </a:pPr>
            <a:r>
              <a:rPr lang="en-US" sz="1799" dirty="0"/>
              <a:t>Radiative cooling</a:t>
            </a:r>
          </a:p>
          <a:p>
            <a:pPr lvl="2">
              <a:lnSpc>
                <a:spcPct val="110000"/>
              </a:lnSpc>
            </a:pPr>
            <a:r>
              <a:rPr lang="en-US" sz="1799" dirty="0"/>
              <a:t>Capacitive cooling (Phase change material)</a:t>
            </a:r>
          </a:p>
          <a:p>
            <a:pPr lvl="2">
              <a:lnSpc>
                <a:spcPct val="110000"/>
              </a:lnSpc>
            </a:pPr>
            <a:r>
              <a:rPr lang="en-US" sz="1799" dirty="0"/>
              <a:t>Film cooling</a:t>
            </a:r>
          </a:p>
          <a:p>
            <a:pPr lvl="2">
              <a:lnSpc>
                <a:spcPct val="110000"/>
              </a:lnSpc>
            </a:pPr>
            <a:r>
              <a:rPr lang="en-US" sz="1799" dirty="0"/>
              <a:t>Vortex cooling</a:t>
            </a:r>
          </a:p>
          <a:p>
            <a:pPr lvl="2">
              <a:lnSpc>
                <a:spcPct val="110000"/>
              </a:lnSpc>
            </a:pPr>
            <a:r>
              <a:rPr lang="en-US" sz="1799" dirty="0"/>
              <a:t>Regenerative cooling</a:t>
            </a:r>
          </a:p>
          <a:p>
            <a:pPr lvl="2">
              <a:lnSpc>
                <a:spcPct val="110000"/>
              </a:lnSpc>
            </a:pPr>
            <a:r>
              <a:rPr lang="en-US" sz="1799" dirty="0"/>
              <a:t>Ablative cooling</a:t>
            </a:r>
          </a:p>
          <a:p>
            <a:pPr lvl="2">
              <a:lnSpc>
                <a:spcPct val="110000"/>
              </a:lnSpc>
            </a:pPr>
            <a:r>
              <a:rPr lang="en-US" sz="1799" dirty="0"/>
              <a:t>Transpiration cooling</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174</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60216591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dirty="0"/>
              <a:t>Bi-propellant thrusters / engines</a:t>
            </a:r>
          </a:p>
          <a:p>
            <a:pPr lvl="1">
              <a:lnSpc>
                <a:spcPct val="110000"/>
              </a:lnSpc>
            </a:pPr>
            <a:r>
              <a:rPr lang="en-US" sz="1999" dirty="0"/>
              <a:t>Cooling of engine (Combustion Chamber, Throat, Nozzle Extension)</a:t>
            </a:r>
          </a:p>
          <a:p>
            <a:pPr lvl="2">
              <a:lnSpc>
                <a:spcPct val="110000"/>
              </a:lnSpc>
            </a:pPr>
            <a:r>
              <a:rPr lang="en-US" sz="1799" dirty="0"/>
              <a:t>Film cooling</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175</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Picture 2" descr="Experimental Investigation of Film Cooling with Tangential Slot Injection  in a LOX/CH4 Subscale Rocket Combustion Chamber | Semantic Scholar">
            <a:extLst>
              <a:ext uri="{FF2B5EF4-FFF2-40B4-BE49-F238E27FC236}">
                <a16:creationId xmlns:a16="http://schemas.microsoft.com/office/drawing/2014/main" id="{4AF85A3A-FA07-4F03-AFE5-1F53C2DFB4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7568" y="4373881"/>
            <a:ext cx="3275320" cy="215180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view on film cooling of liquid rocket engines - ScienceDirect">
            <a:extLst>
              <a:ext uri="{FF2B5EF4-FFF2-40B4-BE49-F238E27FC236}">
                <a16:creationId xmlns:a16="http://schemas.microsoft.com/office/drawing/2014/main" id="{F4D5B5ED-6B5F-42E4-8858-4AE9188B37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2212" y="4469725"/>
            <a:ext cx="4596764" cy="1871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008758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dirty="0"/>
              <a:t>Bi-propellant thrusters / engines</a:t>
            </a:r>
          </a:p>
          <a:p>
            <a:pPr lvl="1"/>
            <a:r>
              <a:rPr lang="en-US" sz="1999" dirty="0"/>
              <a:t>Cooling of engine (Combustion Chamber, Throat, Nozzle Extension)</a:t>
            </a:r>
          </a:p>
          <a:p>
            <a:pPr lvl="2">
              <a:lnSpc>
                <a:spcPct val="110000"/>
              </a:lnSpc>
            </a:pPr>
            <a:r>
              <a:rPr lang="en-US" sz="1799" dirty="0"/>
              <a:t>Regenerative cooling</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176</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Picture 2" descr="A Technology for Improving Regenerative Cooling in Advanced Cryogenic  Rocket Engines for Space Transportation | Advances in Astronautics Science  and Technology">
            <a:extLst>
              <a:ext uri="{FF2B5EF4-FFF2-40B4-BE49-F238E27FC236}">
                <a16:creationId xmlns:a16="http://schemas.microsoft.com/office/drawing/2014/main" id="{E67754B4-F936-4451-A716-E36DCB7434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7563" y="3868010"/>
            <a:ext cx="4383831" cy="2841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798050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dirty="0"/>
              <a:t>Bi-propellant thrusters / engines</a:t>
            </a:r>
          </a:p>
          <a:p>
            <a:pPr lvl="1"/>
            <a:r>
              <a:rPr lang="en-US" sz="1999" dirty="0"/>
              <a:t>Cooling of engine (Combustion Chamber, Throat, Nozzle Extension)</a:t>
            </a:r>
          </a:p>
          <a:p>
            <a:pPr lvl="2">
              <a:lnSpc>
                <a:spcPct val="110000"/>
              </a:lnSpc>
            </a:pPr>
            <a:r>
              <a:rPr lang="en-US" sz="1799" dirty="0"/>
              <a:t>Vortex cooling</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177</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20873526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dirty="0"/>
              <a:t>Bi-propellant thrusters / engines</a:t>
            </a:r>
          </a:p>
          <a:p>
            <a:pPr lvl="1"/>
            <a:r>
              <a:rPr lang="en-US" sz="1999" dirty="0"/>
              <a:t>Cooling of engine (Combustion Chamber, Throat, Nozzle Extension)</a:t>
            </a:r>
          </a:p>
          <a:p>
            <a:pPr lvl="2">
              <a:lnSpc>
                <a:spcPct val="110000"/>
              </a:lnSpc>
            </a:pPr>
            <a:r>
              <a:rPr lang="en-US" sz="1799" dirty="0"/>
              <a:t>Vortex cooling</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178</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Picture 2" descr="Vortex rocket engine">
            <a:extLst>
              <a:ext uri="{FF2B5EF4-FFF2-40B4-BE49-F238E27FC236}">
                <a16:creationId xmlns:a16="http://schemas.microsoft.com/office/drawing/2014/main" id="{412B461F-D726-4C0A-B040-AA94B45AEC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9993" y="2240871"/>
            <a:ext cx="5949527" cy="4203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54047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dirty="0"/>
              <a:t>Bi-propellant thrusters / engines</a:t>
            </a:r>
          </a:p>
          <a:p>
            <a:pPr lvl="1"/>
            <a:r>
              <a:rPr lang="en-US" sz="1999" dirty="0"/>
              <a:t>Injection method for propellants (e.g. spin, showerhead, …)</a:t>
            </a:r>
          </a:p>
          <a:p>
            <a:pPr lvl="2">
              <a:lnSpc>
                <a:spcPct val="110000"/>
              </a:lnSpc>
            </a:pPr>
            <a:r>
              <a:rPr lang="en-US" sz="1866" dirty="0"/>
              <a:t>Impingement</a:t>
            </a:r>
          </a:p>
          <a:p>
            <a:pPr lvl="2">
              <a:lnSpc>
                <a:spcPct val="110000"/>
              </a:lnSpc>
            </a:pPr>
            <a:r>
              <a:rPr lang="en-US" sz="1866" dirty="0"/>
              <a:t>Showerhead</a:t>
            </a:r>
          </a:p>
          <a:p>
            <a:pPr lvl="2">
              <a:lnSpc>
                <a:spcPct val="110000"/>
              </a:lnSpc>
            </a:pPr>
            <a:r>
              <a:rPr lang="en-US" sz="1866" dirty="0"/>
              <a:t>Concentric tube (with or without swirl)</a:t>
            </a:r>
          </a:p>
          <a:p>
            <a:pPr lvl="2">
              <a:lnSpc>
                <a:spcPct val="110000"/>
              </a:lnSpc>
            </a:pPr>
            <a:r>
              <a:rPr lang="en-US" sz="1866" dirty="0"/>
              <a:t>Splash plate</a:t>
            </a:r>
          </a:p>
          <a:p>
            <a:pPr marL="125730" indent="0">
              <a:buNone/>
            </a:pPr>
            <a:endParaRPr lang="en-US" dirty="0"/>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179</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8580267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4D602-89A2-6823-2B84-4C98EA97C4F8}"/>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F26527FA-AC58-2DFD-17B6-ACEEDCAFCF9B}"/>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a:t>
            </a:r>
            <a:r>
              <a:rPr lang="en-US" dirty="0">
                <a:solidFill>
                  <a:schemeClr val="tx1"/>
                </a:solidFill>
              </a:rPr>
              <a:t>liquid combustion </a:t>
            </a:r>
            <a:r>
              <a:rPr lang="en-US" sz="2400" dirty="0">
                <a:solidFill>
                  <a:schemeClr val="tx1"/>
                </a:solidFill>
              </a:rPr>
              <a:t>mono-propellant propulsion </a:t>
            </a:r>
          </a:p>
          <a:p>
            <a:pPr>
              <a:lnSpc>
                <a:spcPct val="100000"/>
              </a:lnSpc>
              <a:spcBef>
                <a:spcPts val="600"/>
              </a:spcBef>
            </a:pPr>
            <a:r>
              <a:rPr lang="en-US" dirty="0"/>
              <a:t>Architecture for liquid mono-propellant decomposition propulsion systems:</a:t>
            </a:r>
          </a:p>
        </p:txBody>
      </p:sp>
      <p:sp>
        <p:nvSpPr>
          <p:cNvPr id="3" name="Titre 2">
            <a:extLst>
              <a:ext uri="{FF2B5EF4-FFF2-40B4-BE49-F238E27FC236}">
                <a16:creationId xmlns:a16="http://schemas.microsoft.com/office/drawing/2014/main" id="{50030EBB-2279-CE09-72BB-60BF5B267AD9}"/>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Mono-propellant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40210609-8578-6432-FB3F-5D8D356D36D3}"/>
              </a:ext>
            </a:extLst>
          </p:cNvPr>
          <p:cNvSpPr>
            <a:spLocks noGrp="1"/>
          </p:cNvSpPr>
          <p:nvPr>
            <p:ph type="sldNum" sz="quarter" idx="12"/>
          </p:nvPr>
        </p:nvSpPr>
        <p:spPr/>
        <p:txBody>
          <a:bodyPr/>
          <a:lstStyle/>
          <a:p>
            <a:fld id="{E1E1CD7C-2161-7D43-862E-CE4C333CD873}" type="slidenum">
              <a:rPr lang="fr-FR" smtClean="0"/>
              <a:pPr/>
              <a:t>18</a:t>
            </a:fld>
            <a:endParaRPr lang="fr-FR" dirty="0"/>
          </a:p>
        </p:txBody>
      </p:sp>
      <p:sp>
        <p:nvSpPr>
          <p:cNvPr id="7" name="Google Shape;119;p5">
            <a:extLst>
              <a:ext uri="{FF2B5EF4-FFF2-40B4-BE49-F238E27FC236}">
                <a16:creationId xmlns:a16="http://schemas.microsoft.com/office/drawing/2014/main" id="{C7D4B963-0AF7-D7AD-C74D-1A4D6534729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DF391ED3-5D4E-3B1C-411D-62DE3AC7825D}"/>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4" name="Ellipse 3">
            <a:extLst>
              <a:ext uri="{FF2B5EF4-FFF2-40B4-BE49-F238E27FC236}">
                <a16:creationId xmlns:a16="http://schemas.microsoft.com/office/drawing/2014/main" id="{A9879B1C-EB0E-4533-851F-B26A5986CB12}"/>
              </a:ext>
            </a:extLst>
          </p:cNvPr>
          <p:cNvSpPr/>
          <p:nvPr/>
        </p:nvSpPr>
        <p:spPr>
          <a:xfrm>
            <a:off x="3362179" y="3952520"/>
            <a:ext cx="1378634" cy="1308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leichschenkliges Dreieck 4">
            <a:extLst>
              <a:ext uri="{FF2B5EF4-FFF2-40B4-BE49-F238E27FC236}">
                <a16:creationId xmlns:a16="http://schemas.microsoft.com/office/drawing/2014/main" id="{CE6D6601-426B-4DB8-AEFC-2E2111D72140}"/>
              </a:ext>
            </a:extLst>
          </p:cNvPr>
          <p:cNvSpPr/>
          <p:nvPr/>
        </p:nvSpPr>
        <p:spPr>
          <a:xfrm rot="16200000">
            <a:off x="8257735" y="5471827"/>
            <a:ext cx="956603" cy="112541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Verbinder: gewinkelt 9">
            <a:extLst>
              <a:ext uri="{FF2B5EF4-FFF2-40B4-BE49-F238E27FC236}">
                <a16:creationId xmlns:a16="http://schemas.microsoft.com/office/drawing/2014/main" id="{CB79B52C-D94D-4A93-844C-58A95034F236}"/>
              </a:ext>
            </a:extLst>
          </p:cNvPr>
          <p:cNvCxnSpPr>
            <a:cxnSpLocks/>
            <a:stCxn id="4" idx="4"/>
          </p:cNvCxnSpPr>
          <p:nvPr/>
        </p:nvCxnSpPr>
        <p:spPr>
          <a:xfrm rot="16200000" flipH="1">
            <a:off x="5724861" y="3587449"/>
            <a:ext cx="773720" cy="4120451"/>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13" name="Multiplikationszeichen 12">
            <a:extLst>
              <a:ext uri="{FF2B5EF4-FFF2-40B4-BE49-F238E27FC236}">
                <a16:creationId xmlns:a16="http://schemas.microsoft.com/office/drawing/2014/main" id="{BD6AEF64-8D05-4259-B3BA-03691BAEC0F9}"/>
              </a:ext>
            </a:extLst>
          </p:cNvPr>
          <p:cNvSpPr/>
          <p:nvPr/>
        </p:nvSpPr>
        <p:spPr>
          <a:xfrm>
            <a:off x="7012148" y="5728686"/>
            <a:ext cx="690507" cy="627872"/>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feld 13">
            <a:extLst>
              <a:ext uri="{FF2B5EF4-FFF2-40B4-BE49-F238E27FC236}">
                <a16:creationId xmlns:a16="http://schemas.microsoft.com/office/drawing/2014/main" id="{834D3E5E-566F-45B4-8B87-F819BABADA7E}"/>
              </a:ext>
            </a:extLst>
          </p:cNvPr>
          <p:cNvSpPr txBox="1"/>
          <p:nvPr/>
        </p:nvSpPr>
        <p:spPr>
          <a:xfrm>
            <a:off x="4884537" y="4375834"/>
            <a:ext cx="869149" cy="461665"/>
          </a:xfrm>
          <a:prstGeom prst="rect">
            <a:avLst/>
          </a:prstGeom>
          <a:noFill/>
        </p:spPr>
        <p:txBody>
          <a:bodyPr wrap="none" rtlCol="0">
            <a:spAutoFit/>
          </a:bodyPr>
          <a:lstStyle/>
          <a:p>
            <a:r>
              <a:rPr lang="de-DE" sz="2400" dirty="0">
                <a:solidFill>
                  <a:schemeClr val="dk1"/>
                </a:solidFill>
              </a:rPr>
              <a:t>Tank</a:t>
            </a:r>
            <a:endParaRPr lang="en-US" sz="2400" dirty="0">
              <a:solidFill>
                <a:schemeClr val="dk1"/>
              </a:solidFill>
            </a:endParaRPr>
          </a:p>
        </p:txBody>
      </p:sp>
      <p:sp>
        <p:nvSpPr>
          <p:cNvPr id="15" name="Textfeld 14">
            <a:extLst>
              <a:ext uri="{FF2B5EF4-FFF2-40B4-BE49-F238E27FC236}">
                <a16:creationId xmlns:a16="http://schemas.microsoft.com/office/drawing/2014/main" id="{37F7B1F0-228B-49C2-BAFB-99304748CF8D}"/>
              </a:ext>
            </a:extLst>
          </p:cNvPr>
          <p:cNvSpPr txBox="1"/>
          <p:nvPr/>
        </p:nvSpPr>
        <p:spPr>
          <a:xfrm>
            <a:off x="6872959" y="5280418"/>
            <a:ext cx="955711" cy="461665"/>
          </a:xfrm>
          <a:prstGeom prst="rect">
            <a:avLst/>
          </a:prstGeom>
          <a:noFill/>
        </p:spPr>
        <p:txBody>
          <a:bodyPr wrap="none" rtlCol="0">
            <a:spAutoFit/>
          </a:bodyPr>
          <a:lstStyle/>
          <a:p>
            <a:r>
              <a:rPr lang="de-DE" sz="2400" dirty="0">
                <a:solidFill>
                  <a:schemeClr val="dk1"/>
                </a:solidFill>
              </a:rPr>
              <a:t>Valve</a:t>
            </a:r>
            <a:endParaRPr lang="en-US" sz="2400" dirty="0">
              <a:solidFill>
                <a:schemeClr val="dk1"/>
              </a:solidFill>
            </a:endParaRPr>
          </a:p>
        </p:txBody>
      </p:sp>
      <p:sp>
        <p:nvSpPr>
          <p:cNvPr id="16" name="Textfeld 15">
            <a:extLst>
              <a:ext uri="{FF2B5EF4-FFF2-40B4-BE49-F238E27FC236}">
                <a16:creationId xmlns:a16="http://schemas.microsoft.com/office/drawing/2014/main" id="{E5A1A010-6C7F-46A6-977A-58656C32629D}"/>
              </a:ext>
            </a:extLst>
          </p:cNvPr>
          <p:cNvSpPr txBox="1"/>
          <p:nvPr/>
        </p:nvSpPr>
        <p:spPr>
          <a:xfrm>
            <a:off x="8392863" y="4949221"/>
            <a:ext cx="1297150" cy="461665"/>
          </a:xfrm>
          <a:prstGeom prst="rect">
            <a:avLst/>
          </a:prstGeom>
          <a:noFill/>
        </p:spPr>
        <p:txBody>
          <a:bodyPr wrap="none" rtlCol="0">
            <a:spAutoFit/>
          </a:bodyPr>
          <a:lstStyle/>
          <a:p>
            <a:r>
              <a:rPr lang="de-DE" sz="2400" dirty="0" err="1">
                <a:solidFill>
                  <a:schemeClr val="dk1"/>
                </a:solidFill>
              </a:rPr>
              <a:t>Exhaust</a:t>
            </a:r>
            <a:endParaRPr lang="en-US" sz="2400" dirty="0">
              <a:solidFill>
                <a:schemeClr val="dk1"/>
              </a:solidFill>
            </a:endParaRPr>
          </a:p>
        </p:txBody>
      </p:sp>
      <p:sp>
        <p:nvSpPr>
          <p:cNvPr id="17" name="Textfeld 16">
            <a:extLst>
              <a:ext uri="{FF2B5EF4-FFF2-40B4-BE49-F238E27FC236}">
                <a16:creationId xmlns:a16="http://schemas.microsoft.com/office/drawing/2014/main" id="{CA0B4B0B-9772-40E9-BDA6-A4EDDA0140BD}"/>
              </a:ext>
            </a:extLst>
          </p:cNvPr>
          <p:cNvSpPr txBox="1"/>
          <p:nvPr/>
        </p:nvSpPr>
        <p:spPr>
          <a:xfrm>
            <a:off x="2202107" y="5056778"/>
            <a:ext cx="1521570" cy="461665"/>
          </a:xfrm>
          <a:prstGeom prst="rect">
            <a:avLst/>
          </a:prstGeom>
          <a:noFill/>
        </p:spPr>
        <p:txBody>
          <a:bodyPr wrap="none" rtlCol="0">
            <a:spAutoFit/>
          </a:bodyPr>
          <a:lstStyle/>
          <a:p>
            <a:r>
              <a:rPr lang="de-DE" sz="2400" dirty="0">
                <a:solidFill>
                  <a:schemeClr val="dk1"/>
                </a:solidFill>
              </a:rPr>
              <a:t>Regulator</a:t>
            </a:r>
            <a:endParaRPr lang="en-US" sz="2400" dirty="0">
              <a:solidFill>
                <a:schemeClr val="dk1"/>
              </a:solidFill>
            </a:endParaRPr>
          </a:p>
        </p:txBody>
      </p:sp>
      <p:sp>
        <p:nvSpPr>
          <p:cNvPr id="18" name="Ellipse 17">
            <a:extLst>
              <a:ext uri="{FF2B5EF4-FFF2-40B4-BE49-F238E27FC236}">
                <a16:creationId xmlns:a16="http://schemas.microsoft.com/office/drawing/2014/main" id="{C791D326-0A5E-4830-B9B5-DB6AC53C7260}"/>
              </a:ext>
            </a:extLst>
          </p:cNvPr>
          <p:cNvSpPr/>
          <p:nvPr/>
        </p:nvSpPr>
        <p:spPr>
          <a:xfrm>
            <a:off x="1609533" y="4108433"/>
            <a:ext cx="955711" cy="9964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Gerader Verbinder 11">
            <a:extLst>
              <a:ext uri="{FF2B5EF4-FFF2-40B4-BE49-F238E27FC236}">
                <a16:creationId xmlns:a16="http://schemas.microsoft.com/office/drawing/2014/main" id="{9D2FF19E-38E3-400F-B786-37E0334ABCD3}"/>
              </a:ext>
            </a:extLst>
          </p:cNvPr>
          <p:cNvCxnSpPr>
            <a:cxnSpLocks/>
            <a:stCxn id="18" idx="6"/>
            <a:endCxn id="4" idx="2"/>
          </p:cNvCxnSpPr>
          <p:nvPr/>
        </p:nvCxnSpPr>
        <p:spPr>
          <a:xfrm>
            <a:off x="2565244" y="4606666"/>
            <a:ext cx="796935" cy="2"/>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feld 18">
            <a:extLst>
              <a:ext uri="{FF2B5EF4-FFF2-40B4-BE49-F238E27FC236}">
                <a16:creationId xmlns:a16="http://schemas.microsoft.com/office/drawing/2014/main" id="{8121C950-91AF-4175-B8AF-C53C221816DC}"/>
              </a:ext>
            </a:extLst>
          </p:cNvPr>
          <p:cNvSpPr txBox="1"/>
          <p:nvPr/>
        </p:nvSpPr>
        <p:spPr>
          <a:xfrm>
            <a:off x="515002" y="5131694"/>
            <a:ext cx="1673856" cy="830997"/>
          </a:xfrm>
          <a:prstGeom prst="rect">
            <a:avLst/>
          </a:prstGeom>
          <a:noFill/>
        </p:spPr>
        <p:txBody>
          <a:bodyPr wrap="none" rtlCol="0">
            <a:spAutoFit/>
          </a:bodyPr>
          <a:lstStyle/>
          <a:p>
            <a:pPr algn="ctr"/>
            <a:r>
              <a:rPr lang="de-DE" sz="2400" dirty="0" err="1">
                <a:solidFill>
                  <a:schemeClr val="dk1"/>
                </a:solidFill>
              </a:rPr>
              <a:t>Pressurant</a:t>
            </a:r>
            <a:endParaRPr lang="de-DE" sz="2400" dirty="0">
              <a:solidFill>
                <a:schemeClr val="dk1"/>
              </a:solidFill>
            </a:endParaRPr>
          </a:p>
          <a:p>
            <a:pPr algn="ctr"/>
            <a:r>
              <a:rPr lang="de-DE" sz="2400" dirty="0">
                <a:solidFill>
                  <a:schemeClr val="dk1"/>
                </a:solidFill>
              </a:rPr>
              <a:t>Tank</a:t>
            </a:r>
            <a:endParaRPr lang="en-US" sz="2400" dirty="0">
              <a:solidFill>
                <a:schemeClr val="dk1"/>
              </a:solidFill>
            </a:endParaRPr>
          </a:p>
        </p:txBody>
      </p:sp>
      <p:sp>
        <p:nvSpPr>
          <p:cNvPr id="26" name="Textfeld 25">
            <a:extLst>
              <a:ext uri="{FF2B5EF4-FFF2-40B4-BE49-F238E27FC236}">
                <a16:creationId xmlns:a16="http://schemas.microsoft.com/office/drawing/2014/main" id="{4375B16A-BB32-4A32-A802-22E65E0C2B9C}"/>
              </a:ext>
            </a:extLst>
          </p:cNvPr>
          <p:cNvSpPr txBox="1"/>
          <p:nvPr/>
        </p:nvSpPr>
        <p:spPr>
          <a:xfrm>
            <a:off x="7169033" y="6359199"/>
            <a:ext cx="1742785" cy="461665"/>
          </a:xfrm>
          <a:prstGeom prst="rect">
            <a:avLst/>
          </a:prstGeom>
          <a:noFill/>
        </p:spPr>
        <p:txBody>
          <a:bodyPr wrap="none" rtlCol="0">
            <a:spAutoFit/>
          </a:bodyPr>
          <a:lstStyle/>
          <a:p>
            <a:r>
              <a:rPr lang="de-DE" sz="2400" dirty="0" err="1">
                <a:solidFill>
                  <a:schemeClr val="dk1"/>
                </a:solidFill>
              </a:rPr>
              <a:t>Catalysator</a:t>
            </a:r>
            <a:endParaRPr lang="en-US" sz="2400" dirty="0">
              <a:solidFill>
                <a:schemeClr val="dk1"/>
              </a:solidFill>
            </a:endParaRPr>
          </a:p>
        </p:txBody>
      </p:sp>
      <p:sp>
        <p:nvSpPr>
          <p:cNvPr id="9" name="Ellipse 8">
            <a:extLst>
              <a:ext uri="{FF2B5EF4-FFF2-40B4-BE49-F238E27FC236}">
                <a16:creationId xmlns:a16="http://schemas.microsoft.com/office/drawing/2014/main" id="{91FDF080-E136-4702-86CE-C1FC5E87EE11}"/>
              </a:ext>
            </a:extLst>
          </p:cNvPr>
          <p:cNvSpPr/>
          <p:nvPr/>
        </p:nvSpPr>
        <p:spPr>
          <a:xfrm>
            <a:off x="2661122" y="4309608"/>
            <a:ext cx="576775" cy="6144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R</a:t>
            </a:r>
          </a:p>
        </p:txBody>
      </p:sp>
      <p:sp>
        <p:nvSpPr>
          <p:cNvPr id="25" name="Kreis: nicht ausgefüllt 24">
            <a:extLst>
              <a:ext uri="{FF2B5EF4-FFF2-40B4-BE49-F238E27FC236}">
                <a16:creationId xmlns:a16="http://schemas.microsoft.com/office/drawing/2014/main" id="{42450BD1-3D44-4E6A-869F-4B09B32E6E17}"/>
              </a:ext>
            </a:extLst>
          </p:cNvPr>
          <p:cNvSpPr/>
          <p:nvPr/>
        </p:nvSpPr>
        <p:spPr>
          <a:xfrm>
            <a:off x="7758330" y="5728686"/>
            <a:ext cx="564193" cy="597702"/>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3528262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dirty="0"/>
              <a:t>Bi-propellant thrusters / engines</a:t>
            </a:r>
          </a:p>
          <a:p>
            <a:pPr lvl="1"/>
            <a:r>
              <a:rPr lang="en-US" sz="1999" dirty="0"/>
              <a:t>Injection method for propellants (e.g. spin, showerhead, …)</a:t>
            </a:r>
          </a:p>
          <a:p>
            <a:pPr marL="125730" indent="0">
              <a:buNone/>
            </a:pPr>
            <a:endParaRPr lang="en-US" dirty="0"/>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180</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BEB6EF28-4F88-401C-9659-CF82351294B0}"/>
              </a:ext>
            </a:extLst>
          </p:cNvPr>
          <p:cNvPicPr>
            <a:picLocks noChangeAspect="1"/>
          </p:cNvPicPr>
          <p:nvPr/>
        </p:nvPicPr>
        <p:blipFill>
          <a:blip r:embed="rId2"/>
          <a:stretch>
            <a:fillRect/>
          </a:stretch>
        </p:blipFill>
        <p:spPr>
          <a:xfrm>
            <a:off x="7960916" y="1340769"/>
            <a:ext cx="3895725" cy="3286125"/>
          </a:xfrm>
          <a:prstGeom prst="rect">
            <a:avLst/>
          </a:prstGeom>
        </p:spPr>
      </p:pic>
      <p:pic>
        <p:nvPicPr>
          <p:cNvPr id="10" name="Grafik 9">
            <a:extLst>
              <a:ext uri="{FF2B5EF4-FFF2-40B4-BE49-F238E27FC236}">
                <a16:creationId xmlns:a16="http://schemas.microsoft.com/office/drawing/2014/main" id="{28C89F20-FC16-47DB-BFE8-93BD23BB05F2}"/>
              </a:ext>
            </a:extLst>
          </p:cNvPr>
          <p:cNvPicPr>
            <a:picLocks noChangeAspect="1"/>
          </p:cNvPicPr>
          <p:nvPr/>
        </p:nvPicPr>
        <p:blipFill>
          <a:blip r:embed="rId3"/>
          <a:stretch>
            <a:fillRect/>
          </a:stretch>
        </p:blipFill>
        <p:spPr>
          <a:xfrm>
            <a:off x="2927648" y="3919976"/>
            <a:ext cx="3619500" cy="2390775"/>
          </a:xfrm>
          <a:prstGeom prst="rect">
            <a:avLst/>
          </a:prstGeom>
        </p:spPr>
      </p:pic>
      <p:pic>
        <p:nvPicPr>
          <p:cNvPr id="11" name="Grafik 10">
            <a:extLst>
              <a:ext uri="{FF2B5EF4-FFF2-40B4-BE49-F238E27FC236}">
                <a16:creationId xmlns:a16="http://schemas.microsoft.com/office/drawing/2014/main" id="{A3D74537-67AA-4590-A880-C9741E999856}"/>
              </a:ext>
            </a:extLst>
          </p:cNvPr>
          <p:cNvPicPr>
            <a:picLocks noChangeAspect="1"/>
          </p:cNvPicPr>
          <p:nvPr/>
        </p:nvPicPr>
        <p:blipFill>
          <a:blip r:embed="rId4"/>
          <a:stretch>
            <a:fillRect/>
          </a:stretch>
        </p:blipFill>
        <p:spPr>
          <a:xfrm>
            <a:off x="6933010" y="4783410"/>
            <a:ext cx="2619375" cy="1885950"/>
          </a:xfrm>
          <a:prstGeom prst="rect">
            <a:avLst/>
          </a:prstGeom>
        </p:spPr>
      </p:pic>
    </p:spTree>
    <p:extLst>
      <p:ext uri="{BB962C8B-B14F-4D97-AF65-F5344CB8AC3E}">
        <p14:creationId xmlns:p14="http://schemas.microsoft.com/office/powerpoint/2010/main" val="57159608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dirty="0"/>
              <a:t>Bi-propellant thrusters / engines</a:t>
            </a:r>
          </a:p>
          <a:p>
            <a:pPr lvl="1"/>
            <a:r>
              <a:rPr lang="en-US" sz="1999" dirty="0"/>
              <a:t>Ignition of propellants</a:t>
            </a:r>
          </a:p>
          <a:p>
            <a:pPr lvl="2">
              <a:lnSpc>
                <a:spcPct val="110000"/>
              </a:lnSpc>
            </a:pPr>
            <a:r>
              <a:rPr lang="en-US" sz="1799" dirty="0"/>
              <a:t>Hypergolic ignition</a:t>
            </a:r>
          </a:p>
          <a:p>
            <a:pPr lvl="2">
              <a:lnSpc>
                <a:spcPct val="110000"/>
              </a:lnSpc>
            </a:pPr>
            <a:r>
              <a:rPr lang="en-US" sz="1799" dirty="0"/>
              <a:t>Catalytic decomposition</a:t>
            </a:r>
          </a:p>
          <a:p>
            <a:pPr lvl="2">
              <a:lnSpc>
                <a:spcPct val="110000"/>
              </a:lnSpc>
            </a:pPr>
            <a:r>
              <a:rPr lang="en-US" sz="1799" dirty="0"/>
              <a:t>Thermal decomposition</a:t>
            </a:r>
          </a:p>
          <a:p>
            <a:pPr lvl="2">
              <a:lnSpc>
                <a:spcPct val="110000"/>
              </a:lnSpc>
            </a:pPr>
            <a:r>
              <a:rPr lang="en-US" sz="1799" dirty="0"/>
              <a:t>…</a:t>
            </a:r>
            <a:endParaRPr lang="en-US" dirty="0"/>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181</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85810616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dirty="0"/>
              <a:t>Bi-propellant thrusters / engines</a:t>
            </a:r>
          </a:p>
          <a:p>
            <a:pPr lvl="1"/>
            <a:r>
              <a:rPr lang="en-US" sz="1999" dirty="0"/>
              <a:t>Ignition of propellants</a:t>
            </a:r>
          </a:p>
          <a:p>
            <a:pPr lvl="2">
              <a:lnSpc>
                <a:spcPct val="110000"/>
              </a:lnSpc>
            </a:pPr>
            <a:r>
              <a:rPr lang="en-US" sz="1799" dirty="0"/>
              <a:t>Spark plug</a:t>
            </a:r>
          </a:p>
          <a:p>
            <a:pPr lvl="2">
              <a:lnSpc>
                <a:spcPct val="110000"/>
              </a:lnSpc>
            </a:pPr>
            <a:r>
              <a:rPr lang="en-US" sz="1799" dirty="0"/>
              <a:t>Glow plug</a:t>
            </a:r>
          </a:p>
          <a:p>
            <a:pPr lvl="2">
              <a:lnSpc>
                <a:spcPct val="110000"/>
              </a:lnSpc>
            </a:pPr>
            <a:r>
              <a:rPr lang="en-US" sz="1799" dirty="0"/>
              <a:t>Laser ignitor</a:t>
            </a:r>
          </a:p>
          <a:p>
            <a:pPr lvl="2">
              <a:lnSpc>
                <a:spcPct val="110000"/>
              </a:lnSpc>
            </a:pPr>
            <a:r>
              <a:rPr lang="en-US" sz="1799" dirty="0"/>
              <a:t>Resonance acoustic ignition</a:t>
            </a:r>
          </a:p>
          <a:p>
            <a:pPr lvl="2">
              <a:lnSpc>
                <a:spcPct val="110000"/>
              </a:lnSpc>
            </a:pPr>
            <a:r>
              <a:rPr lang="en-US" sz="1799" dirty="0"/>
              <a:t>Thermal wire</a:t>
            </a:r>
          </a:p>
          <a:p>
            <a:pPr lvl="2">
              <a:lnSpc>
                <a:spcPct val="110000"/>
              </a:lnSpc>
            </a:pPr>
            <a:r>
              <a:rPr lang="en-US" sz="1799" dirty="0"/>
              <a:t>…</a:t>
            </a:r>
          </a:p>
          <a:p>
            <a:pPr lvl="2">
              <a:lnSpc>
                <a:spcPct val="110000"/>
              </a:lnSpc>
            </a:pPr>
            <a:r>
              <a:rPr lang="en-US" sz="1799" dirty="0"/>
              <a:t>Torch ignitor (Different propellant or same propellants with smaller amount)</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182</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34385981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dirty="0"/>
              <a:t>Dual Mode Propulsion</a:t>
            </a:r>
          </a:p>
          <a:p>
            <a:pPr lvl="1"/>
            <a:r>
              <a:rPr lang="en-US" dirty="0"/>
              <a:t>Dual Mode systems combine elements of monopropellant and bipropellant systems</a:t>
            </a:r>
          </a:p>
          <a:p>
            <a:pPr lvl="1"/>
            <a:r>
              <a:rPr lang="en-US" dirty="0"/>
              <a:t>Dual mode propulsion system can have a high thrust bipropellant engine and small precise monopropellant engines</a:t>
            </a:r>
          </a:p>
          <a:p>
            <a:pPr lvl="1"/>
            <a:r>
              <a:rPr lang="en-US" dirty="0"/>
              <a:t>Or </a:t>
            </a:r>
            <a:r>
              <a:rPr lang="en-US" dirty="0" err="1"/>
              <a:t>resistojets</a:t>
            </a:r>
            <a:r>
              <a:rPr lang="en-US" dirty="0"/>
              <a:t> or </a:t>
            </a:r>
            <a:r>
              <a:rPr lang="en-US" dirty="0" err="1"/>
              <a:t>arcjets</a:t>
            </a:r>
            <a:r>
              <a:rPr lang="en-US" dirty="0"/>
              <a:t> may be used instead of catalytic hydrazine thrusters</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183</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29102631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dirty="0"/>
              <a:t>Dual Mode Propulsion</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184</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CFD163C6-92F1-45BC-9601-B50972F872F3}"/>
              </a:ext>
            </a:extLst>
          </p:cNvPr>
          <p:cNvPicPr>
            <a:picLocks noChangeAspect="1"/>
          </p:cNvPicPr>
          <p:nvPr/>
        </p:nvPicPr>
        <p:blipFill>
          <a:blip r:embed="rId2"/>
          <a:stretch>
            <a:fillRect/>
          </a:stretch>
        </p:blipFill>
        <p:spPr>
          <a:xfrm>
            <a:off x="2434641" y="3582896"/>
            <a:ext cx="7528321" cy="2976108"/>
          </a:xfrm>
          <a:prstGeom prst="rect">
            <a:avLst/>
          </a:prstGeom>
        </p:spPr>
      </p:pic>
    </p:spTree>
    <p:extLst>
      <p:ext uri="{BB962C8B-B14F-4D97-AF65-F5344CB8AC3E}">
        <p14:creationId xmlns:p14="http://schemas.microsoft.com/office/powerpoint/2010/main" val="160487951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pPr>
              <a:lnSpc>
                <a:spcPct val="110000"/>
              </a:lnSpc>
            </a:pPr>
            <a:r>
              <a:rPr lang="en-US" dirty="0"/>
              <a:t>Dual Mode Propulsion</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185</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D74890C7-6398-4B2D-975D-9E2AA94A8147}"/>
              </a:ext>
            </a:extLst>
          </p:cNvPr>
          <p:cNvPicPr>
            <a:picLocks noChangeAspect="1"/>
          </p:cNvPicPr>
          <p:nvPr/>
        </p:nvPicPr>
        <p:blipFill>
          <a:blip r:embed="rId2"/>
          <a:stretch>
            <a:fillRect/>
          </a:stretch>
        </p:blipFill>
        <p:spPr>
          <a:xfrm>
            <a:off x="2495601" y="3696761"/>
            <a:ext cx="7460570" cy="2900888"/>
          </a:xfrm>
          <a:prstGeom prst="rect">
            <a:avLst/>
          </a:prstGeom>
        </p:spPr>
      </p:pic>
    </p:spTree>
    <p:extLst>
      <p:ext uri="{BB962C8B-B14F-4D97-AF65-F5344CB8AC3E}">
        <p14:creationId xmlns:p14="http://schemas.microsoft.com/office/powerpoint/2010/main" val="309840769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dirty="0"/>
              <a:t>Dual Mode Propulsion</a:t>
            </a:r>
          </a:p>
          <a:p>
            <a:pPr lvl="1"/>
            <a:r>
              <a:rPr lang="en-US" dirty="0"/>
              <a:t>Example: </a:t>
            </a:r>
            <a:r>
              <a:rPr lang="en-US" dirty="0" err="1"/>
              <a:t>Bepi</a:t>
            </a:r>
            <a:r>
              <a:rPr lang="en-US" dirty="0"/>
              <a:t> Colombo</a:t>
            </a:r>
          </a:p>
          <a:p>
            <a:pPr>
              <a:lnSpc>
                <a:spcPct val="110000"/>
              </a:lnSpc>
            </a:pPr>
            <a:endParaRPr lang="en-US" dirty="0"/>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186</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AA808E14-E069-457A-B98E-3455606BC456}"/>
              </a:ext>
            </a:extLst>
          </p:cNvPr>
          <p:cNvPicPr>
            <a:picLocks noChangeAspect="1"/>
          </p:cNvPicPr>
          <p:nvPr/>
        </p:nvPicPr>
        <p:blipFill>
          <a:blip r:embed="rId2"/>
          <a:stretch>
            <a:fillRect/>
          </a:stretch>
        </p:blipFill>
        <p:spPr>
          <a:xfrm>
            <a:off x="5708649" y="1235073"/>
            <a:ext cx="5276850" cy="5238750"/>
          </a:xfrm>
          <a:prstGeom prst="rect">
            <a:avLst/>
          </a:prstGeom>
        </p:spPr>
      </p:pic>
    </p:spTree>
    <p:extLst>
      <p:ext uri="{BB962C8B-B14F-4D97-AF65-F5344CB8AC3E}">
        <p14:creationId xmlns:p14="http://schemas.microsoft.com/office/powerpoint/2010/main" val="124047577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pPr>
              <a:lnSpc>
                <a:spcPct val="110000"/>
              </a:lnSpc>
            </a:pPr>
            <a:r>
              <a:rPr lang="en-US" dirty="0"/>
              <a:t>Mixed Mode Propulsion</a:t>
            </a:r>
          </a:p>
          <a:p>
            <a:pPr lvl="1"/>
            <a:r>
              <a:rPr lang="en-US" dirty="0"/>
              <a:t>Mixed Mode propulsion refers to the use of different propellant types with one thruster:</a:t>
            </a:r>
            <a:endParaRPr lang="de-DE" dirty="0"/>
          </a:p>
          <a:p>
            <a:pPr lvl="2"/>
            <a:r>
              <a:rPr lang="de-DE" dirty="0"/>
              <a:t>Cold gas, mono-</a:t>
            </a:r>
            <a:r>
              <a:rPr lang="de-DE" dirty="0" err="1"/>
              <a:t>prop</a:t>
            </a:r>
            <a:r>
              <a:rPr lang="de-DE" dirty="0"/>
              <a:t> </a:t>
            </a:r>
            <a:r>
              <a:rPr lang="de-DE" dirty="0" err="1"/>
              <a:t>or</a:t>
            </a:r>
            <a:r>
              <a:rPr lang="de-DE" dirty="0"/>
              <a:t> bi-</a:t>
            </a:r>
            <a:r>
              <a:rPr lang="de-DE" dirty="0" err="1"/>
              <a:t>prop</a:t>
            </a:r>
            <a:r>
              <a:rPr lang="de-DE" dirty="0"/>
              <a:t> </a:t>
            </a:r>
            <a:r>
              <a:rPr lang="de-DE" dirty="0" err="1"/>
              <a:t>operation</a:t>
            </a:r>
            <a:r>
              <a:rPr lang="de-DE" dirty="0"/>
              <a:t> </a:t>
            </a:r>
            <a:r>
              <a:rPr lang="de-DE" dirty="0" err="1"/>
              <a:t>of</a:t>
            </a:r>
            <a:r>
              <a:rPr lang="de-DE" dirty="0"/>
              <a:t> a </a:t>
            </a:r>
            <a:r>
              <a:rPr lang="de-DE" dirty="0" err="1"/>
              <a:t>thruster</a:t>
            </a:r>
            <a:endParaRPr lang="de-DE" dirty="0"/>
          </a:p>
          <a:p>
            <a:pPr lvl="2"/>
            <a:r>
              <a:rPr lang="de-DE" dirty="0"/>
              <a:t>Small </a:t>
            </a:r>
            <a:r>
              <a:rPr lang="de-DE" dirty="0" err="1"/>
              <a:t>flow</a:t>
            </a:r>
            <a:r>
              <a:rPr lang="de-DE" dirty="0"/>
              <a:t> (</a:t>
            </a:r>
            <a:r>
              <a:rPr lang="de-DE" dirty="0" err="1"/>
              <a:t>igniter</a:t>
            </a:r>
            <a:r>
              <a:rPr lang="de-DE" dirty="0"/>
              <a:t> </a:t>
            </a:r>
            <a:r>
              <a:rPr lang="de-DE" dirty="0" err="1"/>
              <a:t>flow</a:t>
            </a:r>
            <a:r>
              <a:rPr lang="de-DE" dirty="0"/>
              <a:t>) </a:t>
            </a:r>
            <a:r>
              <a:rPr lang="de-DE" dirty="0" err="1"/>
              <a:t>or</a:t>
            </a:r>
            <a:r>
              <a:rPr lang="de-DE" dirty="0"/>
              <a:t> </a:t>
            </a:r>
            <a:r>
              <a:rPr lang="de-DE" dirty="0" err="1"/>
              <a:t>full</a:t>
            </a:r>
            <a:r>
              <a:rPr lang="de-DE" dirty="0"/>
              <a:t> </a:t>
            </a:r>
            <a:r>
              <a:rPr lang="de-DE" dirty="0" err="1"/>
              <a:t>flow</a:t>
            </a:r>
            <a:endParaRPr lang="de-DE" dirty="0"/>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187</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41576363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58A9D141-69FE-47B3-B711-5F3861921A93}"/>
              </a:ext>
            </a:extLst>
          </p:cNvPr>
          <p:cNvPicPr>
            <a:picLocks noChangeAspect="1"/>
          </p:cNvPicPr>
          <p:nvPr/>
        </p:nvPicPr>
        <p:blipFill>
          <a:blip r:embed="rId2"/>
          <a:stretch>
            <a:fillRect/>
          </a:stretch>
        </p:blipFill>
        <p:spPr>
          <a:xfrm>
            <a:off x="1206501" y="-12921"/>
            <a:ext cx="4856155" cy="6889509"/>
          </a:xfrm>
          <a:prstGeom prst="rect">
            <a:avLst/>
          </a:prstGeom>
        </p:spPr>
      </p:pic>
      <p:sp>
        <p:nvSpPr>
          <p:cNvPr id="2" name="Title 1">
            <a:extLst>
              <a:ext uri="{FF2B5EF4-FFF2-40B4-BE49-F238E27FC236}">
                <a16:creationId xmlns:a16="http://schemas.microsoft.com/office/drawing/2014/main" id="{4337F1AB-8F06-4DFE-A73A-556DB6555115}"/>
              </a:ext>
            </a:extLst>
          </p:cNvPr>
          <p:cNvSpPr>
            <a:spLocks noGrp="1"/>
          </p:cNvSpPr>
          <p:nvPr>
            <p:ph type="title"/>
          </p:nvPr>
        </p:nvSpPr>
        <p:spPr/>
        <p:txBody>
          <a:bodyPr>
            <a:noAutofit/>
          </a:bodyPr>
          <a:lstStyle/>
          <a:p>
            <a:r>
              <a:rPr lang="en-US" dirty="0"/>
              <a:t>Back-up</a:t>
            </a:r>
          </a:p>
        </p:txBody>
      </p:sp>
      <p:sp>
        <p:nvSpPr>
          <p:cNvPr id="3" name="Text Placeholder 2">
            <a:extLst>
              <a:ext uri="{FF2B5EF4-FFF2-40B4-BE49-F238E27FC236}">
                <a16:creationId xmlns:a16="http://schemas.microsoft.com/office/drawing/2014/main" id="{1EFB4A26-1E15-421F-909D-81D6FA4DF496}"/>
              </a:ext>
            </a:extLst>
          </p:cNvPr>
          <p:cNvSpPr>
            <a:spLocks noGrp="1"/>
          </p:cNvSpPr>
          <p:nvPr>
            <p:ph type="body" idx="1"/>
          </p:nvPr>
        </p:nvSpPr>
        <p:spPr/>
        <p:txBody>
          <a:bodyPr/>
          <a:lstStyle/>
          <a:p>
            <a:r>
              <a:rPr lang="en-US" dirty="0"/>
              <a:t>	Brief overview on all space propulsion systems</a:t>
            </a:r>
          </a:p>
        </p:txBody>
      </p:sp>
    </p:spTree>
    <p:extLst>
      <p:ext uri="{BB962C8B-B14F-4D97-AF65-F5344CB8AC3E}">
        <p14:creationId xmlns:p14="http://schemas.microsoft.com/office/powerpoint/2010/main" val="236428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4D602-89A2-6823-2B84-4C98EA97C4F8}"/>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F26527FA-AC58-2DFD-17B6-ACEEDCAFCF9B}"/>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a:t>
            </a:r>
            <a:r>
              <a:rPr lang="en-US" dirty="0">
                <a:solidFill>
                  <a:schemeClr val="tx1"/>
                </a:solidFill>
              </a:rPr>
              <a:t>liquid combustion </a:t>
            </a:r>
            <a:r>
              <a:rPr lang="en-US" sz="2400" dirty="0">
                <a:solidFill>
                  <a:schemeClr val="tx1"/>
                </a:solidFill>
              </a:rPr>
              <a:t>mono-propellant propulsion </a:t>
            </a:r>
          </a:p>
          <a:p>
            <a:pPr>
              <a:lnSpc>
                <a:spcPct val="100000"/>
              </a:lnSpc>
              <a:spcBef>
                <a:spcPts val="600"/>
              </a:spcBef>
            </a:pPr>
            <a:r>
              <a:rPr lang="en-US" dirty="0"/>
              <a:t>Example: Pressure-regulated</a:t>
            </a:r>
          </a:p>
        </p:txBody>
      </p:sp>
      <p:sp>
        <p:nvSpPr>
          <p:cNvPr id="3" name="Titre 2">
            <a:extLst>
              <a:ext uri="{FF2B5EF4-FFF2-40B4-BE49-F238E27FC236}">
                <a16:creationId xmlns:a16="http://schemas.microsoft.com/office/drawing/2014/main" id="{50030EBB-2279-CE09-72BB-60BF5B267AD9}"/>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Mono-propellant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40210609-8578-6432-FB3F-5D8D356D36D3}"/>
              </a:ext>
            </a:extLst>
          </p:cNvPr>
          <p:cNvSpPr>
            <a:spLocks noGrp="1"/>
          </p:cNvSpPr>
          <p:nvPr>
            <p:ph type="sldNum" sz="quarter" idx="12"/>
          </p:nvPr>
        </p:nvSpPr>
        <p:spPr/>
        <p:txBody>
          <a:bodyPr/>
          <a:lstStyle/>
          <a:p>
            <a:fld id="{E1E1CD7C-2161-7D43-862E-CE4C333CD873}" type="slidenum">
              <a:rPr lang="fr-FR" smtClean="0"/>
              <a:pPr/>
              <a:t>19</a:t>
            </a:fld>
            <a:endParaRPr lang="fr-FR" dirty="0"/>
          </a:p>
        </p:txBody>
      </p:sp>
      <p:sp>
        <p:nvSpPr>
          <p:cNvPr id="7" name="Google Shape;119;p5">
            <a:extLst>
              <a:ext uri="{FF2B5EF4-FFF2-40B4-BE49-F238E27FC236}">
                <a16:creationId xmlns:a16="http://schemas.microsoft.com/office/drawing/2014/main" id="{C7D4B963-0AF7-D7AD-C74D-1A4D6534729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DF391ED3-5D4E-3B1C-411D-62DE3AC7825D}"/>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21" name="Grafik 20">
            <a:extLst>
              <a:ext uri="{FF2B5EF4-FFF2-40B4-BE49-F238E27FC236}">
                <a16:creationId xmlns:a16="http://schemas.microsoft.com/office/drawing/2014/main" id="{41045C59-C066-4A48-97E5-304008256341}"/>
              </a:ext>
            </a:extLst>
          </p:cNvPr>
          <p:cNvPicPr>
            <a:picLocks noChangeAspect="1"/>
          </p:cNvPicPr>
          <p:nvPr/>
        </p:nvPicPr>
        <p:blipFill>
          <a:blip r:embed="rId2"/>
          <a:stretch>
            <a:fillRect/>
          </a:stretch>
        </p:blipFill>
        <p:spPr>
          <a:xfrm>
            <a:off x="1533525" y="3682999"/>
            <a:ext cx="4562475" cy="2914650"/>
          </a:xfrm>
          <a:prstGeom prst="rect">
            <a:avLst/>
          </a:prstGeom>
        </p:spPr>
      </p:pic>
      <p:pic>
        <p:nvPicPr>
          <p:cNvPr id="22" name="Grafik 21">
            <a:extLst>
              <a:ext uri="{FF2B5EF4-FFF2-40B4-BE49-F238E27FC236}">
                <a16:creationId xmlns:a16="http://schemas.microsoft.com/office/drawing/2014/main" id="{0C2B26CD-1FC4-4071-84F5-493F82D705AC}"/>
              </a:ext>
            </a:extLst>
          </p:cNvPr>
          <p:cNvPicPr>
            <a:picLocks noChangeAspect="1"/>
          </p:cNvPicPr>
          <p:nvPr/>
        </p:nvPicPr>
        <p:blipFill>
          <a:blip r:embed="rId3"/>
          <a:stretch>
            <a:fillRect/>
          </a:stretch>
        </p:blipFill>
        <p:spPr>
          <a:xfrm>
            <a:off x="6605314" y="723900"/>
            <a:ext cx="5467350" cy="5410200"/>
          </a:xfrm>
          <a:prstGeom prst="rect">
            <a:avLst/>
          </a:prstGeom>
        </p:spPr>
      </p:pic>
    </p:spTree>
    <p:extLst>
      <p:ext uri="{BB962C8B-B14F-4D97-AF65-F5344CB8AC3E}">
        <p14:creationId xmlns:p14="http://schemas.microsoft.com/office/powerpoint/2010/main" val="716432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8423726-5812-4EB5-BE6F-7D8A4153E05D}"/>
              </a:ext>
            </a:extLst>
          </p:cNvPr>
          <p:cNvPicPr>
            <a:picLocks noChangeAspect="1"/>
          </p:cNvPicPr>
          <p:nvPr/>
        </p:nvPicPr>
        <p:blipFill>
          <a:blip r:embed="rId2"/>
          <a:stretch>
            <a:fillRect/>
          </a:stretch>
        </p:blipFill>
        <p:spPr>
          <a:xfrm>
            <a:off x="1206500" y="-1"/>
            <a:ext cx="4889499" cy="6858001"/>
          </a:xfrm>
          <a:prstGeom prst="rect">
            <a:avLst/>
          </a:prstGeom>
        </p:spPr>
      </p:pic>
      <p:sp>
        <p:nvSpPr>
          <p:cNvPr id="2" name="Titel 1">
            <a:extLst>
              <a:ext uri="{FF2B5EF4-FFF2-40B4-BE49-F238E27FC236}">
                <a16:creationId xmlns:a16="http://schemas.microsoft.com/office/drawing/2014/main" id="{7AC0A605-84BD-40F9-B5DC-C77EF1DFA030}"/>
              </a:ext>
            </a:extLst>
          </p:cNvPr>
          <p:cNvSpPr>
            <a:spLocks noGrp="1"/>
          </p:cNvSpPr>
          <p:nvPr>
            <p:ph type="title"/>
          </p:nvPr>
        </p:nvSpPr>
        <p:spPr/>
        <p:txBody>
          <a:bodyPr/>
          <a:lstStyle/>
          <a:p>
            <a:r>
              <a:rPr lang="de-DE" dirty="0" err="1"/>
              <a:t>Lecture</a:t>
            </a:r>
            <a:r>
              <a:rPr lang="de-DE" dirty="0"/>
              <a:t> # 4</a:t>
            </a:r>
            <a:br>
              <a:rPr lang="de-DE" dirty="0"/>
            </a:br>
            <a:r>
              <a:rPr lang="de-DE" dirty="0" err="1"/>
              <a:t>Introduction</a:t>
            </a:r>
            <a:r>
              <a:rPr lang="de-DE" dirty="0"/>
              <a:t> &amp; General Course Information</a:t>
            </a:r>
          </a:p>
        </p:txBody>
      </p:sp>
      <p:sp>
        <p:nvSpPr>
          <p:cNvPr id="3" name="Textplatzhalter 2">
            <a:extLst>
              <a:ext uri="{FF2B5EF4-FFF2-40B4-BE49-F238E27FC236}">
                <a16:creationId xmlns:a16="http://schemas.microsoft.com/office/drawing/2014/main" id="{8E0C960A-F12F-470F-87B1-D8DC0788B966}"/>
              </a:ext>
            </a:extLst>
          </p:cNvPr>
          <p:cNvSpPr>
            <a:spLocks noGrp="1"/>
          </p:cNvSpPr>
          <p:nvPr>
            <p:ph type="body" idx="1"/>
          </p:nvPr>
        </p:nvSpPr>
        <p:spPr/>
        <p:txBody>
          <a:bodyPr>
            <a:noAutofit/>
          </a:bodyPr>
          <a:lstStyle/>
          <a:p>
            <a:pPr marL="230400" indent="0"/>
            <a:r>
              <a:rPr lang="de-DE" dirty="0">
                <a:solidFill>
                  <a:schemeClr val="bg1"/>
                </a:solidFill>
              </a:rPr>
              <a:t>Brief update on </a:t>
            </a:r>
            <a:r>
              <a:rPr lang="de-DE" dirty="0" err="1">
                <a:solidFill>
                  <a:schemeClr val="bg1"/>
                </a:solidFill>
              </a:rPr>
              <a:t>space</a:t>
            </a:r>
            <a:r>
              <a:rPr lang="de-DE" dirty="0">
                <a:solidFill>
                  <a:schemeClr val="bg1"/>
                </a:solidFill>
              </a:rPr>
              <a:t> </a:t>
            </a:r>
            <a:r>
              <a:rPr lang="de-DE" dirty="0" err="1">
                <a:solidFill>
                  <a:schemeClr val="bg1"/>
                </a:solidFill>
              </a:rPr>
              <a:t>propulsion</a:t>
            </a:r>
            <a:r>
              <a:rPr lang="de-DE" dirty="0">
                <a:solidFill>
                  <a:schemeClr val="bg1"/>
                </a:solidFill>
              </a:rPr>
              <a:t> </a:t>
            </a:r>
            <a:r>
              <a:rPr lang="de-DE" dirty="0" err="1">
                <a:solidFill>
                  <a:schemeClr val="bg1"/>
                </a:solidFill>
              </a:rPr>
              <a:t>course</a:t>
            </a:r>
            <a:endParaRPr lang="de-DE" dirty="0"/>
          </a:p>
        </p:txBody>
      </p:sp>
      <p:sp>
        <p:nvSpPr>
          <p:cNvPr id="4" name="Bildplatzhalter 3">
            <a:extLst>
              <a:ext uri="{FF2B5EF4-FFF2-40B4-BE49-F238E27FC236}">
                <a16:creationId xmlns:a16="http://schemas.microsoft.com/office/drawing/2014/main" id="{D0C05689-07D6-49DA-BFCD-F4316DB4D236}"/>
              </a:ext>
            </a:extLst>
          </p:cNvPr>
          <p:cNvSpPr>
            <a:spLocks noGrp="1"/>
          </p:cNvSpPr>
          <p:nvPr>
            <p:ph type="pic" idx="2"/>
          </p:nvPr>
        </p:nvSpPr>
        <p:spPr/>
        <p:txBody>
          <a:bodyPr/>
          <a:lstStyle/>
          <a:p>
            <a:endParaRPr lang="de-DE"/>
          </a:p>
        </p:txBody>
      </p:sp>
      <p:pic>
        <p:nvPicPr>
          <p:cNvPr id="2052" name="Picture 4" descr="Projeto Millenium Falcon Completo P/ Montar - R$ 10,99 em Mercado Livre |  Millennium falcon, Star wars, Millenium falcon">
            <a:extLst>
              <a:ext uri="{FF2B5EF4-FFF2-40B4-BE49-F238E27FC236}">
                <a16:creationId xmlns:a16="http://schemas.microsoft.com/office/drawing/2014/main" id="{B2316697-94C2-4CEF-8E8D-A0B5240389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34913" y="971588"/>
            <a:ext cx="6858000" cy="4914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3124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4D602-89A2-6823-2B84-4C98EA97C4F8}"/>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F26527FA-AC58-2DFD-17B6-ACEEDCAFCF9B}"/>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a:t>
            </a:r>
            <a:r>
              <a:rPr lang="en-US" dirty="0">
                <a:solidFill>
                  <a:schemeClr val="tx1"/>
                </a:solidFill>
              </a:rPr>
              <a:t>liquid combustion </a:t>
            </a:r>
            <a:r>
              <a:rPr lang="en-US" sz="2400" dirty="0">
                <a:solidFill>
                  <a:schemeClr val="tx1"/>
                </a:solidFill>
              </a:rPr>
              <a:t>mono-propellant propulsion </a:t>
            </a:r>
          </a:p>
          <a:p>
            <a:pPr>
              <a:lnSpc>
                <a:spcPct val="100000"/>
              </a:lnSpc>
              <a:spcBef>
                <a:spcPts val="600"/>
              </a:spcBef>
            </a:pPr>
            <a:r>
              <a:rPr lang="en-US" dirty="0"/>
              <a:t>Example: Blow-down</a:t>
            </a:r>
          </a:p>
        </p:txBody>
      </p:sp>
      <p:sp>
        <p:nvSpPr>
          <p:cNvPr id="3" name="Titre 2">
            <a:extLst>
              <a:ext uri="{FF2B5EF4-FFF2-40B4-BE49-F238E27FC236}">
                <a16:creationId xmlns:a16="http://schemas.microsoft.com/office/drawing/2014/main" id="{50030EBB-2279-CE09-72BB-60BF5B267AD9}"/>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Mono-propellant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40210609-8578-6432-FB3F-5D8D356D36D3}"/>
              </a:ext>
            </a:extLst>
          </p:cNvPr>
          <p:cNvSpPr>
            <a:spLocks noGrp="1"/>
          </p:cNvSpPr>
          <p:nvPr>
            <p:ph type="sldNum" sz="quarter" idx="12"/>
          </p:nvPr>
        </p:nvSpPr>
        <p:spPr/>
        <p:txBody>
          <a:bodyPr/>
          <a:lstStyle/>
          <a:p>
            <a:fld id="{E1E1CD7C-2161-7D43-862E-CE4C333CD873}" type="slidenum">
              <a:rPr lang="fr-FR" smtClean="0"/>
              <a:pPr/>
              <a:t>20</a:t>
            </a:fld>
            <a:endParaRPr lang="fr-FR" dirty="0"/>
          </a:p>
        </p:txBody>
      </p:sp>
      <p:sp>
        <p:nvSpPr>
          <p:cNvPr id="7" name="Google Shape;119;p5">
            <a:extLst>
              <a:ext uri="{FF2B5EF4-FFF2-40B4-BE49-F238E27FC236}">
                <a16:creationId xmlns:a16="http://schemas.microsoft.com/office/drawing/2014/main" id="{C7D4B963-0AF7-D7AD-C74D-1A4D6534729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DF391ED3-5D4E-3B1C-411D-62DE3AC7825D}"/>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object 5">
            <a:extLst>
              <a:ext uri="{FF2B5EF4-FFF2-40B4-BE49-F238E27FC236}">
                <a16:creationId xmlns:a16="http://schemas.microsoft.com/office/drawing/2014/main" id="{08B5685B-777F-4692-9E4D-D778C86691F2}"/>
              </a:ext>
            </a:extLst>
          </p:cNvPr>
          <p:cNvPicPr/>
          <p:nvPr/>
        </p:nvPicPr>
        <p:blipFill>
          <a:blip r:embed="rId2" cstate="print"/>
          <a:stretch>
            <a:fillRect/>
          </a:stretch>
        </p:blipFill>
        <p:spPr>
          <a:xfrm>
            <a:off x="1785529" y="3730211"/>
            <a:ext cx="3331946" cy="2524157"/>
          </a:xfrm>
          <a:prstGeom prst="rect">
            <a:avLst/>
          </a:prstGeom>
        </p:spPr>
      </p:pic>
      <p:pic>
        <p:nvPicPr>
          <p:cNvPr id="10" name="object 6">
            <a:extLst>
              <a:ext uri="{FF2B5EF4-FFF2-40B4-BE49-F238E27FC236}">
                <a16:creationId xmlns:a16="http://schemas.microsoft.com/office/drawing/2014/main" id="{7B9EBE62-9F2C-41F6-BD97-26226CCBFFD4}"/>
              </a:ext>
            </a:extLst>
          </p:cNvPr>
          <p:cNvPicPr/>
          <p:nvPr/>
        </p:nvPicPr>
        <p:blipFill>
          <a:blip r:embed="rId3" cstate="print"/>
          <a:stretch>
            <a:fillRect/>
          </a:stretch>
        </p:blipFill>
        <p:spPr>
          <a:xfrm>
            <a:off x="6253429" y="2769232"/>
            <a:ext cx="5677567" cy="4088768"/>
          </a:xfrm>
          <a:prstGeom prst="rect">
            <a:avLst/>
          </a:prstGeom>
        </p:spPr>
      </p:pic>
    </p:spTree>
    <p:extLst>
      <p:ext uri="{BB962C8B-B14F-4D97-AF65-F5344CB8AC3E}">
        <p14:creationId xmlns:p14="http://schemas.microsoft.com/office/powerpoint/2010/main" val="29398986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A1E49-F78C-00FB-F647-9F0A0F32D29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62EB105C-0810-711F-4C39-74DD18CC7458}"/>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liquid combustion mono-propellant propulsion </a:t>
            </a:r>
          </a:p>
          <a:p>
            <a:pPr>
              <a:lnSpc>
                <a:spcPct val="100000"/>
              </a:lnSpc>
              <a:spcBef>
                <a:spcPts val="600"/>
              </a:spcBef>
            </a:pPr>
            <a:r>
              <a:rPr lang="en-US" dirty="0"/>
              <a:t>Mono-propellant propulsion systems</a:t>
            </a:r>
            <a:br>
              <a:rPr lang="en-US" dirty="0"/>
            </a:br>
            <a:r>
              <a:rPr lang="en-US" dirty="0"/>
              <a:t>(including redundancy)</a:t>
            </a:r>
          </a:p>
        </p:txBody>
      </p:sp>
      <p:sp>
        <p:nvSpPr>
          <p:cNvPr id="3" name="Titre 2">
            <a:extLst>
              <a:ext uri="{FF2B5EF4-FFF2-40B4-BE49-F238E27FC236}">
                <a16:creationId xmlns:a16="http://schemas.microsoft.com/office/drawing/2014/main" id="{DAC2E822-69C4-4E99-0824-00168A7F5F6A}"/>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Mono-propellant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CECBB3B0-A76A-9ECA-20B1-B5D4029215E4}"/>
              </a:ext>
            </a:extLst>
          </p:cNvPr>
          <p:cNvSpPr>
            <a:spLocks noGrp="1"/>
          </p:cNvSpPr>
          <p:nvPr>
            <p:ph type="sldNum" sz="quarter" idx="12"/>
          </p:nvPr>
        </p:nvSpPr>
        <p:spPr/>
        <p:txBody>
          <a:bodyPr/>
          <a:lstStyle/>
          <a:p>
            <a:fld id="{E1E1CD7C-2161-7D43-862E-CE4C333CD873}" type="slidenum">
              <a:rPr lang="fr-FR" smtClean="0"/>
              <a:pPr/>
              <a:t>21</a:t>
            </a:fld>
            <a:endParaRPr lang="fr-FR" dirty="0"/>
          </a:p>
        </p:txBody>
      </p:sp>
      <p:sp>
        <p:nvSpPr>
          <p:cNvPr id="7" name="Google Shape;119;p5">
            <a:extLst>
              <a:ext uri="{FF2B5EF4-FFF2-40B4-BE49-F238E27FC236}">
                <a16:creationId xmlns:a16="http://schemas.microsoft.com/office/drawing/2014/main" id="{54F0D7B4-78C0-21A4-B094-68EC88A4B9A9}"/>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CF3D9AD1-EE58-1AEF-F07D-E98A0BC8C0D9}"/>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grpSp>
        <p:nvGrpSpPr>
          <p:cNvPr id="9" name="object 6">
            <a:extLst>
              <a:ext uri="{FF2B5EF4-FFF2-40B4-BE49-F238E27FC236}">
                <a16:creationId xmlns:a16="http://schemas.microsoft.com/office/drawing/2014/main" id="{FFB4F491-0786-483E-AF79-74E9089F7303}"/>
              </a:ext>
            </a:extLst>
          </p:cNvPr>
          <p:cNvGrpSpPr/>
          <p:nvPr/>
        </p:nvGrpSpPr>
        <p:grpSpPr>
          <a:xfrm>
            <a:off x="6357409" y="1163273"/>
            <a:ext cx="5557285" cy="5386123"/>
            <a:chOff x="4570353" y="1057655"/>
            <a:chExt cx="6123305" cy="5934710"/>
          </a:xfrm>
          <a:solidFill>
            <a:schemeClr val="bg1"/>
          </a:solidFill>
        </p:grpSpPr>
        <p:pic>
          <p:nvPicPr>
            <p:cNvPr id="10" name="object 7">
              <a:extLst>
                <a:ext uri="{FF2B5EF4-FFF2-40B4-BE49-F238E27FC236}">
                  <a16:creationId xmlns:a16="http://schemas.microsoft.com/office/drawing/2014/main" id="{637F6834-70F7-420D-91A8-A9A639169EC8}"/>
                </a:ext>
              </a:extLst>
            </p:cNvPr>
            <p:cNvPicPr/>
            <p:nvPr/>
          </p:nvPicPr>
          <p:blipFill>
            <a:blip r:embed="rId2" cstate="print"/>
            <a:stretch>
              <a:fillRect/>
            </a:stretch>
          </p:blipFill>
          <p:spPr>
            <a:xfrm>
              <a:off x="5114421" y="1135379"/>
              <a:ext cx="5449823" cy="4867655"/>
            </a:xfrm>
            <a:prstGeom prst="rect">
              <a:avLst/>
            </a:prstGeom>
            <a:grpFill/>
          </p:spPr>
        </p:pic>
        <p:pic>
          <p:nvPicPr>
            <p:cNvPr id="11" name="object 8">
              <a:extLst>
                <a:ext uri="{FF2B5EF4-FFF2-40B4-BE49-F238E27FC236}">
                  <a16:creationId xmlns:a16="http://schemas.microsoft.com/office/drawing/2014/main" id="{6AEB4F9F-2EE2-4794-9708-955D3F9CB0AC}"/>
                </a:ext>
              </a:extLst>
            </p:cNvPr>
            <p:cNvPicPr/>
            <p:nvPr/>
          </p:nvPicPr>
          <p:blipFill>
            <a:blip r:embed="rId3" cstate="print"/>
            <a:stretch>
              <a:fillRect/>
            </a:stretch>
          </p:blipFill>
          <p:spPr>
            <a:xfrm>
              <a:off x="4570353" y="5317235"/>
              <a:ext cx="3083051" cy="1674876"/>
            </a:xfrm>
            <a:prstGeom prst="rect">
              <a:avLst/>
            </a:prstGeom>
            <a:grpFill/>
          </p:spPr>
        </p:pic>
        <p:pic>
          <p:nvPicPr>
            <p:cNvPr id="12" name="object 9">
              <a:extLst>
                <a:ext uri="{FF2B5EF4-FFF2-40B4-BE49-F238E27FC236}">
                  <a16:creationId xmlns:a16="http://schemas.microsoft.com/office/drawing/2014/main" id="{5F81E470-C7D1-4557-8611-F1F1D9B24378}"/>
                </a:ext>
              </a:extLst>
            </p:cNvPr>
            <p:cNvPicPr/>
            <p:nvPr/>
          </p:nvPicPr>
          <p:blipFill>
            <a:blip r:embed="rId4" cstate="print"/>
            <a:stretch>
              <a:fillRect/>
            </a:stretch>
          </p:blipFill>
          <p:spPr>
            <a:xfrm>
              <a:off x="8823838" y="1057655"/>
              <a:ext cx="1869561" cy="1984248"/>
            </a:xfrm>
            <a:prstGeom prst="rect">
              <a:avLst/>
            </a:prstGeom>
            <a:grpFill/>
          </p:spPr>
        </p:pic>
      </p:grpSp>
      <p:pic>
        <p:nvPicPr>
          <p:cNvPr id="13" name="object 5">
            <a:extLst>
              <a:ext uri="{FF2B5EF4-FFF2-40B4-BE49-F238E27FC236}">
                <a16:creationId xmlns:a16="http://schemas.microsoft.com/office/drawing/2014/main" id="{04EEE68C-C3F4-4B1D-8E88-7E55D097B4FC}"/>
              </a:ext>
            </a:extLst>
          </p:cNvPr>
          <p:cNvPicPr/>
          <p:nvPr/>
        </p:nvPicPr>
        <p:blipFill>
          <a:blip r:embed="rId5" cstate="print"/>
          <a:stretch>
            <a:fillRect/>
          </a:stretch>
        </p:blipFill>
        <p:spPr>
          <a:xfrm>
            <a:off x="1934693" y="3998463"/>
            <a:ext cx="3521399" cy="2550702"/>
          </a:xfrm>
          <a:prstGeom prst="rect">
            <a:avLst/>
          </a:prstGeom>
        </p:spPr>
      </p:pic>
    </p:spTree>
    <p:extLst>
      <p:ext uri="{BB962C8B-B14F-4D97-AF65-F5344CB8AC3E}">
        <p14:creationId xmlns:p14="http://schemas.microsoft.com/office/powerpoint/2010/main" val="16197331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048BA-7ECF-3C1B-FBAC-3959848E3FDF}"/>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E469B98-02C8-D909-CF26-E87A4ADB3041}"/>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a:t>
            </a:r>
            <a:r>
              <a:rPr lang="en-US" dirty="0">
                <a:solidFill>
                  <a:schemeClr val="tx1"/>
                </a:solidFill>
              </a:rPr>
              <a:t>liquid combustion </a:t>
            </a:r>
            <a:r>
              <a:rPr lang="en-US" sz="2400" dirty="0">
                <a:solidFill>
                  <a:schemeClr val="tx1"/>
                </a:solidFill>
              </a:rPr>
              <a:t>mono-propellant propulsion </a:t>
            </a:r>
            <a:endParaRPr lang="en-US" dirty="0"/>
          </a:p>
          <a:p>
            <a:pPr>
              <a:lnSpc>
                <a:spcPct val="100000"/>
              </a:lnSpc>
              <a:spcBef>
                <a:spcPts val="600"/>
              </a:spcBef>
            </a:pPr>
            <a:r>
              <a:rPr lang="en-US" dirty="0"/>
              <a:t>Mono-propellant propulsion System</a:t>
            </a:r>
          </a:p>
        </p:txBody>
      </p:sp>
      <p:sp>
        <p:nvSpPr>
          <p:cNvPr id="3" name="Titre 2">
            <a:extLst>
              <a:ext uri="{FF2B5EF4-FFF2-40B4-BE49-F238E27FC236}">
                <a16:creationId xmlns:a16="http://schemas.microsoft.com/office/drawing/2014/main" id="{701984BE-6C64-EA15-4D5D-C345958BA90E}"/>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a:solidFill>
                  <a:schemeClr val="bg1"/>
                </a:solidFill>
              </a:rPr>
              <a:t>Which Liquid Mono-propellant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3E5EA529-097E-8DFE-07BD-FAA1A7D23636}"/>
              </a:ext>
            </a:extLst>
          </p:cNvPr>
          <p:cNvSpPr>
            <a:spLocks noGrp="1"/>
          </p:cNvSpPr>
          <p:nvPr>
            <p:ph type="sldNum" sz="quarter" idx="12"/>
          </p:nvPr>
        </p:nvSpPr>
        <p:spPr/>
        <p:txBody>
          <a:bodyPr/>
          <a:lstStyle/>
          <a:p>
            <a:fld id="{E1E1CD7C-2161-7D43-862E-CE4C333CD873}" type="slidenum">
              <a:rPr lang="fr-FR" smtClean="0"/>
              <a:pPr/>
              <a:t>22</a:t>
            </a:fld>
            <a:endParaRPr lang="fr-FR" dirty="0"/>
          </a:p>
        </p:txBody>
      </p:sp>
      <p:sp>
        <p:nvSpPr>
          <p:cNvPr id="7" name="Google Shape;119;p5">
            <a:extLst>
              <a:ext uri="{FF2B5EF4-FFF2-40B4-BE49-F238E27FC236}">
                <a16:creationId xmlns:a16="http://schemas.microsoft.com/office/drawing/2014/main" id="{470488C2-2710-6562-BDCC-54411EDAF42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A7E0D0FD-30BE-B5AB-857D-2B8654D98543}"/>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14" name="object 2">
            <a:extLst>
              <a:ext uri="{FF2B5EF4-FFF2-40B4-BE49-F238E27FC236}">
                <a16:creationId xmlns:a16="http://schemas.microsoft.com/office/drawing/2014/main" id="{C5911DCA-0343-467D-9A73-26C667E3D020}"/>
              </a:ext>
            </a:extLst>
          </p:cNvPr>
          <p:cNvPicPr/>
          <p:nvPr/>
        </p:nvPicPr>
        <p:blipFill>
          <a:blip r:embed="rId2" cstate="print"/>
          <a:stretch>
            <a:fillRect/>
          </a:stretch>
        </p:blipFill>
        <p:spPr>
          <a:xfrm>
            <a:off x="4991107" y="152208"/>
            <a:ext cx="6977452" cy="6593752"/>
          </a:xfrm>
          <a:prstGeom prst="rect">
            <a:avLst/>
          </a:prstGeom>
        </p:spPr>
      </p:pic>
      <p:sp>
        <p:nvSpPr>
          <p:cNvPr id="4" name="Rechteck 3">
            <a:extLst>
              <a:ext uri="{FF2B5EF4-FFF2-40B4-BE49-F238E27FC236}">
                <a16:creationId xmlns:a16="http://schemas.microsoft.com/office/drawing/2014/main" id="{339F00C0-4D1B-513E-B1E0-A405E236AF2D}"/>
              </a:ext>
            </a:extLst>
          </p:cNvPr>
          <p:cNvSpPr/>
          <p:nvPr/>
        </p:nvSpPr>
        <p:spPr>
          <a:xfrm>
            <a:off x="5215655" y="2396918"/>
            <a:ext cx="2416046" cy="923330"/>
          </a:xfrm>
          <a:prstGeom prst="rect">
            <a:avLst/>
          </a:prstGeom>
          <a:noFill/>
        </p:spPr>
        <p:txBody>
          <a:bodyPr wrap="none" lIns="91440" tIns="45720" rIns="91440" bIns="45720">
            <a:spAutoFit/>
          </a:bodyPr>
          <a:lstStyle/>
          <a:p>
            <a:pPr algn="ctr"/>
            <a:r>
              <a:rPr lang="de-DE" sz="5400" b="0" cap="none" spc="0" dirty="0">
                <a:ln w="0"/>
                <a:solidFill>
                  <a:schemeClr val="accent1"/>
                </a:solidFill>
                <a:effectLst>
                  <a:outerShdw blurRad="38100" dist="25400" dir="5400000" algn="ctr" rotWithShape="0">
                    <a:srgbClr val="6E747A">
                      <a:alpha val="43000"/>
                    </a:srgbClr>
                  </a:outerShdw>
                </a:effectLst>
              </a:rPr>
              <a:t>Bi-</a:t>
            </a:r>
            <a:r>
              <a:rPr lang="de-DE" sz="5400" b="0" cap="none" spc="0" dirty="0" err="1">
                <a:ln w="0"/>
                <a:solidFill>
                  <a:schemeClr val="accent1"/>
                </a:solidFill>
                <a:effectLst>
                  <a:outerShdw blurRad="38100" dist="25400" dir="5400000" algn="ctr" rotWithShape="0">
                    <a:srgbClr val="6E747A">
                      <a:alpha val="43000"/>
                    </a:srgbClr>
                  </a:outerShdw>
                </a:effectLst>
              </a:rPr>
              <a:t>prop</a:t>
            </a:r>
            <a:endParaRPr lang="de-DE" sz="5400" b="0" cap="none" spc="0" dirty="0">
              <a:ln w="0"/>
              <a:solidFill>
                <a:schemeClr val="accent1"/>
              </a:solidFill>
              <a:effectLst>
                <a:outerShdw blurRad="38100" dist="25400" dir="5400000" algn="ctr" rotWithShape="0">
                  <a:srgbClr val="6E747A">
                    <a:alpha val="43000"/>
                  </a:srgbClr>
                </a:outerShdw>
              </a:effectLst>
            </a:endParaRPr>
          </a:p>
        </p:txBody>
      </p:sp>
      <p:sp>
        <p:nvSpPr>
          <p:cNvPr id="5" name="Rechteck 4">
            <a:extLst>
              <a:ext uri="{FF2B5EF4-FFF2-40B4-BE49-F238E27FC236}">
                <a16:creationId xmlns:a16="http://schemas.microsoft.com/office/drawing/2014/main" id="{D0244591-46D0-6012-E409-D3BCC4CD4365}"/>
              </a:ext>
            </a:extLst>
          </p:cNvPr>
          <p:cNvSpPr/>
          <p:nvPr/>
        </p:nvSpPr>
        <p:spPr>
          <a:xfrm>
            <a:off x="7787513" y="2421615"/>
            <a:ext cx="3531736" cy="923330"/>
          </a:xfrm>
          <a:prstGeom prst="rect">
            <a:avLst/>
          </a:prstGeom>
          <a:noFill/>
        </p:spPr>
        <p:txBody>
          <a:bodyPr wrap="none" lIns="91440" tIns="45720" rIns="91440" bIns="45720">
            <a:spAutoFit/>
          </a:bodyPr>
          <a:lstStyle/>
          <a:p>
            <a:pPr algn="ctr"/>
            <a:r>
              <a:rPr lang="de-DE" sz="5400" dirty="0">
                <a:ln w="0"/>
                <a:solidFill>
                  <a:schemeClr val="accent1"/>
                </a:solidFill>
                <a:effectLst>
                  <a:outerShdw blurRad="38100" dist="25400" dir="5400000" algn="ctr" rotWithShape="0">
                    <a:srgbClr val="6E747A">
                      <a:alpha val="43000"/>
                    </a:srgbClr>
                  </a:outerShdw>
                </a:effectLst>
              </a:rPr>
              <a:t>Mono</a:t>
            </a:r>
            <a:r>
              <a:rPr lang="de-DE" sz="5400" b="0" cap="none" spc="0" dirty="0">
                <a:ln w="0"/>
                <a:solidFill>
                  <a:schemeClr val="accent1"/>
                </a:solidFill>
                <a:effectLst>
                  <a:outerShdw blurRad="38100" dist="25400" dir="5400000" algn="ctr" rotWithShape="0">
                    <a:srgbClr val="6E747A">
                      <a:alpha val="43000"/>
                    </a:srgbClr>
                  </a:outerShdw>
                </a:effectLst>
              </a:rPr>
              <a:t>-</a:t>
            </a:r>
            <a:r>
              <a:rPr lang="de-DE" sz="5400" b="0" cap="none" spc="0" dirty="0" err="1">
                <a:ln w="0"/>
                <a:solidFill>
                  <a:schemeClr val="accent1"/>
                </a:solidFill>
                <a:effectLst>
                  <a:outerShdw blurRad="38100" dist="25400" dir="5400000" algn="ctr" rotWithShape="0">
                    <a:srgbClr val="6E747A">
                      <a:alpha val="43000"/>
                    </a:srgbClr>
                  </a:outerShdw>
                </a:effectLst>
              </a:rPr>
              <a:t>prop</a:t>
            </a:r>
            <a:endParaRPr lang="de-DE" sz="5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41812710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E33FC-260E-CD88-F596-8E80F550EF42}"/>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637FD854-0F8E-5994-1579-73D50F8BAFFE}"/>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a:t>
            </a:r>
            <a:r>
              <a:rPr lang="en-US" dirty="0">
                <a:solidFill>
                  <a:schemeClr val="tx1"/>
                </a:solidFill>
              </a:rPr>
              <a:t>liquid combustion </a:t>
            </a:r>
            <a:r>
              <a:rPr lang="en-US" sz="2400" dirty="0">
                <a:solidFill>
                  <a:schemeClr val="tx1"/>
                </a:solidFill>
              </a:rPr>
              <a:t>mono-propellant propulsion </a:t>
            </a:r>
          </a:p>
          <a:p>
            <a:pPr>
              <a:lnSpc>
                <a:spcPct val="100000"/>
              </a:lnSpc>
              <a:spcBef>
                <a:spcPts val="600"/>
              </a:spcBef>
            </a:pPr>
            <a:r>
              <a:rPr lang="en-US" dirty="0"/>
              <a:t>Mono-propellant propulsion System</a:t>
            </a:r>
          </a:p>
        </p:txBody>
      </p:sp>
      <p:sp>
        <p:nvSpPr>
          <p:cNvPr id="3" name="Titre 2">
            <a:extLst>
              <a:ext uri="{FF2B5EF4-FFF2-40B4-BE49-F238E27FC236}">
                <a16:creationId xmlns:a16="http://schemas.microsoft.com/office/drawing/2014/main" id="{5601E1F7-0283-B568-E211-0870E3A68A97}"/>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a:solidFill>
                  <a:schemeClr val="bg1"/>
                </a:solidFill>
              </a:rPr>
              <a:t>Which Liquid Mono-propellant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8AA9733-18CF-7CFB-F077-60CDC7723C9B}"/>
              </a:ext>
            </a:extLst>
          </p:cNvPr>
          <p:cNvSpPr>
            <a:spLocks noGrp="1"/>
          </p:cNvSpPr>
          <p:nvPr>
            <p:ph type="sldNum" sz="quarter" idx="12"/>
          </p:nvPr>
        </p:nvSpPr>
        <p:spPr/>
        <p:txBody>
          <a:bodyPr/>
          <a:lstStyle/>
          <a:p>
            <a:fld id="{E1E1CD7C-2161-7D43-862E-CE4C333CD873}" type="slidenum">
              <a:rPr lang="fr-FR" smtClean="0"/>
              <a:pPr/>
              <a:t>23</a:t>
            </a:fld>
            <a:endParaRPr lang="fr-FR" dirty="0"/>
          </a:p>
        </p:txBody>
      </p:sp>
      <p:sp>
        <p:nvSpPr>
          <p:cNvPr id="7" name="Google Shape;119;p5">
            <a:extLst>
              <a:ext uri="{FF2B5EF4-FFF2-40B4-BE49-F238E27FC236}">
                <a16:creationId xmlns:a16="http://schemas.microsoft.com/office/drawing/2014/main" id="{E10FB99B-EAF6-11B0-FFD7-3DBAC7E1B5E8}"/>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E0A0BDA-5B26-988C-20B2-A0CF897AFC38}"/>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14" name="object 2">
            <a:extLst>
              <a:ext uri="{FF2B5EF4-FFF2-40B4-BE49-F238E27FC236}">
                <a16:creationId xmlns:a16="http://schemas.microsoft.com/office/drawing/2014/main" id="{C5911DCA-0343-467D-9A73-26C667E3D020}"/>
              </a:ext>
            </a:extLst>
          </p:cNvPr>
          <p:cNvPicPr/>
          <p:nvPr/>
        </p:nvPicPr>
        <p:blipFill>
          <a:blip r:embed="rId2" cstate="print"/>
          <a:stretch>
            <a:fillRect/>
          </a:stretch>
        </p:blipFill>
        <p:spPr>
          <a:xfrm>
            <a:off x="4991107" y="152208"/>
            <a:ext cx="6977452" cy="6593752"/>
          </a:xfrm>
          <a:prstGeom prst="rect">
            <a:avLst/>
          </a:prstGeom>
        </p:spPr>
      </p:pic>
      <p:sp>
        <p:nvSpPr>
          <p:cNvPr id="17" name="object 8">
            <a:extLst>
              <a:ext uri="{FF2B5EF4-FFF2-40B4-BE49-F238E27FC236}">
                <a16:creationId xmlns:a16="http://schemas.microsoft.com/office/drawing/2014/main" id="{A1F9E215-0A35-468C-95E9-C20993BEC9BA}"/>
              </a:ext>
            </a:extLst>
          </p:cNvPr>
          <p:cNvSpPr txBox="1"/>
          <p:nvPr/>
        </p:nvSpPr>
        <p:spPr>
          <a:xfrm>
            <a:off x="5809565" y="282456"/>
            <a:ext cx="2729132" cy="873957"/>
          </a:xfrm>
          <a:prstGeom prst="rect">
            <a:avLst/>
          </a:prstGeom>
        </p:spPr>
        <p:txBody>
          <a:bodyPr vert="horz" wrap="square" lIns="0" tIns="12065" rIns="0" bIns="0" rtlCol="0">
            <a:spAutoFit/>
          </a:bodyPr>
          <a:lstStyle/>
          <a:p>
            <a:pPr marL="106680" marR="5080" indent="-94615">
              <a:spcBef>
                <a:spcPts val="95"/>
              </a:spcBef>
            </a:pPr>
            <a:r>
              <a:rPr sz="2800" b="1" spc="75" dirty="0">
                <a:solidFill>
                  <a:srgbClr val="FF0000"/>
                </a:solidFill>
                <a:latin typeface="SimSun"/>
                <a:cs typeface="SimSun"/>
              </a:rPr>
              <a:t>Pr</a:t>
            </a:r>
            <a:r>
              <a:rPr sz="2800" b="1" spc="60" dirty="0">
                <a:solidFill>
                  <a:srgbClr val="FF0000"/>
                </a:solidFill>
                <a:latin typeface="SimSun"/>
                <a:cs typeface="SimSun"/>
              </a:rPr>
              <a:t>e</a:t>
            </a:r>
            <a:r>
              <a:rPr sz="2800" b="1" spc="-130" dirty="0">
                <a:solidFill>
                  <a:srgbClr val="FF0000"/>
                </a:solidFill>
                <a:latin typeface="SimSun"/>
                <a:cs typeface="SimSun"/>
              </a:rPr>
              <a:t>ssur</a:t>
            </a:r>
            <a:r>
              <a:rPr sz="2800" b="1" spc="-140" dirty="0">
                <a:solidFill>
                  <a:srgbClr val="FF0000"/>
                </a:solidFill>
                <a:latin typeface="SimSun"/>
                <a:cs typeface="SimSun"/>
              </a:rPr>
              <a:t>i</a:t>
            </a:r>
            <a:r>
              <a:rPr sz="2800" b="1" spc="-200" dirty="0">
                <a:solidFill>
                  <a:srgbClr val="FF0000"/>
                </a:solidFill>
                <a:latin typeface="SimSun"/>
                <a:cs typeface="SimSun"/>
              </a:rPr>
              <a:t>zat</a:t>
            </a:r>
            <a:r>
              <a:rPr sz="2800" b="1" spc="-215" dirty="0">
                <a:solidFill>
                  <a:srgbClr val="FF0000"/>
                </a:solidFill>
                <a:latin typeface="SimSun"/>
                <a:cs typeface="SimSun"/>
              </a:rPr>
              <a:t>i</a:t>
            </a:r>
            <a:r>
              <a:rPr sz="2800" b="1" spc="295" dirty="0">
                <a:solidFill>
                  <a:srgbClr val="FF0000"/>
                </a:solidFill>
                <a:latin typeface="SimSun"/>
                <a:cs typeface="SimSun"/>
              </a:rPr>
              <a:t>on  </a:t>
            </a:r>
            <a:r>
              <a:rPr sz="2800" b="1" spc="185" dirty="0">
                <a:solidFill>
                  <a:srgbClr val="FF0000"/>
                </a:solidFill>
                <a:latin typeface="SimSun"/>
                <a:cs typeface="SimSun"/>
              </a:rPr>
              <a:t>(blow-down)</a:t>
            </a:r>
            <a:endParaRPr sz="2800" b="1" dirty="0">
              <a:solidFill>
                <a:srgbClr val="FF0000"/>
              </a:solidFill>
              <a:latin typeface="SimSun"/>
              <a:cs typeface="SimSun"/>
            </a:endParaRPr>
          </a:p>
        </p:txBody>
      </p:sp>
      <p:sp>
        <p:nvSpPr>
          <p:cNvPr id="18" name="object 5">
            <a:extLst>
              <a:ext uri="{FF2B5EF4-FFF2-40B4-BE49-F238E27FC236}">
                <a16:creationId xmlns:a16="http://schemas.microsoft.com/office/drawing/2014/main" id="{5F701A1B-89F0-4B69-8F52-233D661023E4}"/>
              </a:ext>
            </a:extLst>
          </p:cNvPr>
          <p:cNvSpPr txBox="1"/>
          <p:nvPr/>
        </p:nvSpPr>
        <p:spPr>
          <a:xfrm>
            <a:off x="9092684" y="2691712"/>
            <a:ext cx="741680" cy="452120"/>
          </a:xfrm>
          <a:prstGeom prst="rect">
            <a:avLst/>
          </a:prstGeom>
        </p:spPr>
        <p:txBody>
          <a:bodyPr vert="horz" wrap="square" lIns="0" tIns="12065" rIns="0" bIns="0" rtlCol="0">
            <a:spAutoFit/>
          </a:bodyPr>
          <a:lstStyle/>
          <a:p>
            <a:pPr marL="12700">
              <a:spcBef>
                <a:spcPts val="95"/>
              </a:spcBef>
            </a:pPr>
            <a:r>
              <a:rPr sz="2800" b="1" spc="180" dirty="0">
                <a:solidFill>
                  <a:srgbClr val="FF0000"/>
                </a:solidFill>
                <a:latin typeface="SimSun"/>
                <a:cs typeface="SimSun"/>
              </a:rPr>
              <a:t>F</a:t>
            </a:r>
            <a:r>
              <a:rPr sz="2800" b="1" spc="-55" dirty="0">
                <a:solidFill>
                  <a:srgbClr val="FF0000"/>
                </a:solidFill>
                <a:latin typeface="SimSun"/>
                <a:cs typeface="SimSun"/>
              </a:rPr>
              <a:t>uel</a:t>
            </a:r>
            <a:endParaRPr sz="2800" b="1">
              <a:solidFill>
                <a:srgbClr val="FF0000"/>
              </a:solidFill>
              <a:latin typeface="SimSun"/>
              <a:cs typeface="SimSun"/>
            </a:endParaRPr>
          </a:p>
        </p:txBody>
      </p:sp>
      <p:sp>
        <p:nvSpPr>
          <p:cNvPr id="19" name="object 6">
            <a:extLst>
              <a:ext uri="{FF2B5EF4-FFF2-40B4-BE49-F238E27FC236}">
                <a16:creationId xmlns:a16="http://schemas.microsoft.com/office/drawing/2014/main" id="{D3D30FCA-7B70-4A5C-8FA7-62C5BD07A633}"/>
              </a:ext>
            </a:extLst>
          </p:cNvPr>
          <p:cNvSpPr txBox="1"/>
          <p:nvPr/>
        </p:nvSpPr>
        <p:spPr>
          <a:xfrm>
            <a:off x="5020558" y="2579570"/>
            <a:ext cx="1419225" cy="452120"/>
          </a:xfrm>
          <a:prstGeom prst="rect">
            <a:avLst/>
          </a:prstGeom>
        </p:spPr>
        <p:txBody>
          <a:bodyPr vert="horz" wrap="square" lIns="0" tIns="12065" rIns="0" bIns="0" rtlCol="0">
            <a:spAutoFit/>
          </a:bodyPr>
          <a:lstStyle/>
          <a:p>
            <a:pPr marL="12700">
              <a:spcBef>
                <a:spcPts val="95"/>
              </a:spcBef>
            </a:pPr>
            <a:r>
              <a:rPr sz="2800" b="1" spc="-35" dirty="0">
                <a:solidFill>
                  <a:srgbClr val="FF0000"/>
                </a:solidFill>
                <a:latin typeface="SimSun"/>
                <a:cs typeface="SimSun"/>
              </a:rPr>
              <a:t>Oxidizer</a:t>
            </a:r>
            <a:endParaRPr sz="2800" b="1" dirty="0">
              <a:solidFill>
                <a:srgbClr val="FF0000"/>
              </a:solidFill>
              <a:latin typeface="SimSun"/>
              <a:cs typeface="SimSun"/>
            </a:endParaRPr>
          </a:p>
        </p:txBody>
      </p:sp>
    </p:spTree>
    <p:extLst>
      <p:ext uri="{BB962C8B-B14F-4D97-AF65-F5344CB8AC3E}">
        <p14:creationId xmlns:p14="http://schemas.microsoft.com/office/powerpoint/2010/main" val="10022924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9F454-51F9-ACB7-2107-054532A5129E}"/>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E15CB020-A6AC-EF4E-4560-D473EF8C56E4}"/>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liquid combustion mono-propellant propulsion </a:t>
            </a:r>
          </a:p>
          <a:p>
            <a:pPr>
              <a:lnSpc>
                <a:spcPct val="100000"/>
              </a:lnSpc>
              <a:spcBef>
                <a:spcPts val="600"/>
              </a:spcBef>
            </a:pPr>
            <a:r>
              <a:rPr lang="en-US" dirty="0"/>
              <a:t>Characteristics of a mono-propellant propulsion system</a:t>
            </a:r>
          </a:p>
          <a:p>
            <a:pPr lvl="1">
              <a:lnSpc>
                <a:spcPct val="100000"/>
              </a:lnSpc>
            </a:pPr>
            <a:r>
              <a:rPr lang="en-US" sz="2000" dirty="0"/>
              <a:t>Relatively simple, robust, cheap</a:t>
            </a:r>
          </a:p>
          <a:p>
            <a:pPr lvl="1">
              <a:lnSpc>
                <a:spcPct val="100000"/>
              </a:lnSpc>
            </a:pPr>
            <a:r>
              <a:rPr lang="en-US" sz="2000" dirty="0">
                <a:solidFill>
                  <a:schemeClr val="tx1"/>
                </a:solidFill>
              </a:rPr>
              <a:t>Toxic</a:t>
            </a:r>
            <a:r>
              <a:rPr lang="en-US" sz="2000" dirty="0"/>
              <a:t> propellant (Hydrazine is very often used) but also more and more ‘green’</a:t>
            </a:r>
          </a:p>
          <a:p>
            <a:pPr lvl="1">
              <a:lnSpc>
                <a:spcPct val="100000"/>
              </a:lnSpc>
            </a:pPr>
            <a:r>
              <a:rPr lang="en-US" sz="2000" dirty="0"/>
              <a:t>Catalysator is needed for decomposition</a:t>
            </a:r>
          </a:p>
          <a:p>
            <a:pPr lvl="1">
              <a:lnSpc>
                <a:spcPct val="100000"/>
              </a:lnSpc>
              <a:tabLst>
                <a:tab pos="459332" algn="l"/>
                <a:tab pos="459908" algn="l"/>
              </a:tabLst>
            </a:pPr>
            <a:r>
              <a:rPr lang="en-US" sz="2000" dirty="0"/>
              <a:t>Blow-down mode is very often used (ratio of 4 to 1)</a:t>
            </a:r>
          </a:p>
          <a:p>
            <a:pPr lvl="1">
              <a:lnSpc>
                <a:spcPct val="100000"/>
              </a:lnSpc>
              <a:tabLst>
                <a:tab pos="459332" algn="l"/>
                <a:tab pos="459908" algn="l"/>
              </a:tabLst>
            </a:pPr>
            <a:r>
              <a:rPr lang="en-US" sz="2000" dirty="0"/>
              <a:t>Pressure range between 5.5 bar to 24.6 bar</a:t>
            </a:r>
          </a:p>
          <a:p>
            <a:pPr lvl="1">
              <a:lnSpc>
                <a:spcPct val="100000"/>
              </a:lnSpc>
              <a:tabLst>
                <a:tab pos="459332" algn="l"/>
                <a:tab pos="459908" algn="l"/>
              </a:tabLst>
            </a:pPr>
            <a:r>
              <a:rPr lang="en-US" sz="2000" dirty="0"/>
              <a:t>Isp is between 210 to 230 s (Exhaust velocity of 2.0 km / s to 2.3 km / s)</a:t>
            </a:r>
          </a:p>
          <a:p>
            <a:pPr lvl="1">
              <a:lnSpc>
                <a:spcPct val="100000"/>
              </a:lnSpc>
              <a:tabLst>
                <a:tab pos="459332" algn="l"/>
                <a:tab pos="459908" algn="l"/>
              </a:tabLst>
            </a:pPr>
            <a:r>
              <a:rPr lang="en-US" sz="2000" dirty="0"/>
              <a:t>Thrust between 1 N to 1 </a:t>
            </a:r>
            <a:r>
              <a:rPr lang="en-US" sz="2000" dirty="0" err="1"/>
              <a:t>kN</a:t>
            </a:r>
            <a:endParaRPr lang="en-US" sz="2000" dirty="0"/>
          </a:p>
          <a:p>
            <a:pPr lvl="1">
              <a:lnSpc>
                <a:spcPct val="100000"/>
              </a:lnSpc>
              <a:tabLst>
                <a:tab pos="459332" algn="l"/>
                <a:tab pos="459908" algn="l"/>
              </a:tabLst>
            </a:pPr>
            <a:r>
              <a:rPr lang="en-US" sz="2000" dirty="0"/>
              <a:t>Modular set-up is possible using COTS (cost optimization)</a:t>
            </a:r>
          </a:p>
          <a:p>
            <a:pPr lvl="1">
              <a:lnSpc>
                <a:spcPct val="100000"/>
              </a:lnSpc>
              <a:tabLst>
                <a:tab pos="459332" algn="l"/>
                <a:tab pos="459908" algn="l"/>
              </a:tabLst>
            </a:pPr>
            <a:r>
              <a:rPr lang="en-US" sz="2000" dirty="0"/>
              <a:t>Temperature and heat exchange must be controlled</a:t>
            </a:r>
          </a:p>
        </p:txBody>
      </p:sp>
      <p:sp>
        <p:nvSpPr>
          <p:cNvPr id="3" name="Titre 2">
            <a:extLst>
              <a:ext uri="{FF2B5EF4-FFF2-40B4-BE49-F238E27FC236}">
                <a16:creationId xmlns:a16="http://schemas.microsoft.com/office/drawing/2014/main" id="{9037B53F-60F9-CC35-839D-E8D1B7A37179}"/>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Mono-propellant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B847C27-238B-BB72-11A5-D8D22D5098ED}"/>
              </a:ext>
            </a:extLst>
          </p:cNvPr>
          <p:cNvSpPr>
            <a:spLocks noGrp="1"/>
          </p:cNvSpPr>
          <p:nvPr>
            <p:ph type="sldNum" sz="quarter" idx="12"/>
          </p:nvPr>
        </p:nvSpPr>
        <p:spPr/>
        <p:txBody>
          <a:bodyPr/>
          <a:lstStyle/>
          <a:p>
            <a:fld id="{E1E1CD7C-2161-7D43-862E-CE4C333CD873}" type="slidenum">
              <a:rPr lang="fr-FR" smtClean="0"/>
              <a:pPr/>
              <a:t>24</a:t>
            </a:fld>
            <a:endParaRPr lang="fr-FR" dirty="0"/>
          </a:p>
        </p:txBody>
      </p:sp>
      <p:sp>
        <p:nvSpPr>
          <p:cNvPr id="7" name="Google Shape;119;p5">
            <a:extLst>
              <a:ext uri="{FF2B5EF4-FFF2-40B4-BE49-F238E27FC236}">
                <a16:creationId xmlns:a16="http://schemas.microsoft.com/office/drawing/2014/main" id="{3CCA57B9-6E82-22CE-3A22-BA03BC25CC6D}"/>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20143340-A20C-741C-246E-473EB77C55A1}"/>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7894147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DDFF1-2221-3D80-542A-8FC442FB424F}"/>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4CCDC385-C901-F243-4721-1FA4B13206C1}"/>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a:t>
            </a:r>
            <a:r>
              <a:rPr lang="en-US" dirty="0">
                <a:solidFill>
                  <a:schemeClr val="tx1"/>
                </a:solidFill>
              </a:rPr>
              <a:t>liquid combustion </a:t>
            </a:r>
            <a:r>
              <a:rPr lang="en-US" sz="2400" dirty="0">
                <a:solidFill>
                  <a:schemeClr val="tx1"/>
                </a:solidFill>
              </a:rPr>
              <a:t>mono-propellant propulsion </a:t>
            </a:r>
          </a:p>
          <a:p>
            <a:pPr>
              <a:lnSpc>
                <a:spcPct val="100000"/>
              </a:lnSpc>
              <a:spcBef>
                <a:spcPts val="600"/>
              </a:spcBef>
            </a:pPr>
            <a:r>
              <a:rPr lang="en-US" dirty="0"/>
              <a:t>Mono-propellant propulsion system </a:t>
            </a:r>
            <a:br>
              <a:rPr lang="en-US" dirty="0"/>
            </a:br>
            <a:r>
              <a:rPr lang="en-US" dirty="0"/>
              <a:t>thruster design </a:t>
            </a:r>
          </a:p>
        </p:txBody>
      </p:sp>
      <p:sp>
        <p:nvSpPr>
          <p:cNvPr id="3" name="Titre 2">
            <a:extLst>
              <a:ext uri="{FF2B5EF4-FFF2-40B4-BE49-F238E27FC236}">
                <a16:creationId xmlns:a16="http://schemas.microsoft.com/office/drawing/2014/main" id="{DABB1158-332E-64E5-2E51-0F9F22F627C8}"/>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a:solidFill>
                  <a:schemeClr val="bg1"/>
                </a:solidFill>
              </a:rPr>
              <a:t>Which Liquid Mono-propellant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6896B057-10F6-7331-630A-33DD18064720}"/>
              </a:ext>
            </a:extLst>
          </p:cNvPr>
          <p:cNvSpPr>
            <a:spLocks noGrp="1"/>
          </p:cNvSpPr>
          <p:nvPr>
            <p:ph type="sldNum" sz="quarter" idx="12"/>
          </p:nvPr>
        </p:nvSpPr>
        <p:spPr/>
        <p:txBody>
          <a:bodyPr/>
          <a:lstStyle/>
          <a:p>
            <a:fld id="{E1E1CD7C-2161-7D43-862E-CE4C333CD873}" type="slidenum">
              <a:rPr lang="fr-FR" smtClean="0"/>
              <a:pPr/>
              <a:t>25</a:t>
            </a:fld>
            <a:endParaRPr lang="fr-FR" dirty="0"/>
          </a:p>
        </p:txBody>
      </p:sp>
      <p:sp>
        <p:nvSpPr>
          <p:cNvPr id="7" name="Google Shape;119;p5">
            <a:extLst>
              <a:ext uri="{FF2B5EF4-FFF2-40B4-BE49-F238E27FC236}">
                <a16:creationId xmlns:a16="http://schemas.microsoft.com/office/drawing/2014/main" id="{CAB9BDD7-8752-F78F-B824-88789734347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FD8380B5-DCAA-DB52-43EB-2C9579D2F89B}"/>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4" name="Google Shape;132;p8">
            <a:extLst>
              <a:ext uri="{FF2B5EF4-FFF2-40B4-BE49-F238E27FC236}">
                <a16:creationId xmlns:a16="http://schemas.microsoft.com/office/drawing/2014/main" id="{1BBF5E53-9575-4B1B-B16E-084A86F7EB8E}"/>
              </a:ext>
            </a:extLst>
          </p:cNvPr>
          <p:cNvSpPr txBox="1">
            <a:spLocks/>
          </p:cNvSpPr>
          <p:nvPr/>
        </p:nvSpPr>
        <p:spPr>
          <a:xfrm>
            <a:off x="11508317" y="260351"/>
            <a:ext cx="683683" cy="218069"/>
          </a:xfrm>
          <a:prstGeom prst="rect">
            <a:avLst/>
          </a:prstGeom>
          <a:noFill/>
          <a:ln>
            <a:noFill/>
          </a:ln>
        </p:spPr>
        <p:txBody>
          <a:bodyPr spcFirstLastPara="1" wrap="square" lIns="90000" tIns="0" rIns="90000" bIns="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1pPr>
            <a:lvl2pPr marL="0" marR="0" lvl="1"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2pPr>
            <a:lvl3pPr marL="0" marR="0" lvl="2"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3pPr>
            <a:lvl4pPr marL="0" marR="0" lvl="3"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4pPr>
            <a:lvl5pPr marL="0" marR="0" lvl="4"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5pPr>
            <a:lvl6pPr marL="0" marR="0" lvl="5"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6pPr>
            <a:lvl7pPr marL="0" marR="0" lvl="6"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7pPr>
            <a:lvl8pPr marL="0" marR="0" lvl="7"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8pPr>
            <a:lvl9pPr marL="0" marR="0" lvl="8"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9pPr>
          </a:lstStyle>
          <a:p>
            <a:pPr>
              <a:defRPr/>
            </a:pPr>
            <a:fld id="{00000000-1234-1234-1234-123412341234}" type="slidenum">
              <a:rPr lang="fr-CH" smtClean="0">
                <a:solidFill>
                  <a:srgbClr val="413C3A"/>
                </a:solidFill>
              </a:rPr>
              <a:pPr>
                <a:defRPr/>
              </a:pPr>
              <a:t>25</a:t>
            </a:fld>
            <a:endParaRPr lang="fr-CH" dirty="0">
              <a:solidFill>
                <a:srgbClr val="413C3A"/>
              </a:solidFill>
            </a:endParaRPr>
          </a:p>
        </p:txBody>
      </p:sp>
      <p:pic>
        <p:nvPicPr>
          <p:cNvPr id="16" name="Grafik 15">
            <a:extLst>
              <a:ext uri="{FF2B5EF4-FFF2-40B4-BE49-F238E27FC236}">
                <a16:creationId xmlns:a16="http://schemas.microsoft.com/office/drawing/2014/main" id="{68A3D1E9-290E-4E30-ABC8-C383BA634897}"/>
              </a:ext>
            </a:extLst>
          </p:cNvPr>
          <p:cNvPicPr>
            <a:picLocks noChangeAspect="1"/>
          </p:cNvPicPr>
          <p:nvPr/>
        </p:nvPicPr>
        <p:blipFill>
          <a:blip r:embed="rId2"/>
          <a:stretch>
            <a:fillRect/>
          </a:stretch>
        </p:blipFill>
        <p:spPr>
          <a:xfrm>
            <a:off x="2017430" y="4002106"/>
            <a:ext cx="4943649" cy="2490134"/>
          </a:xfrm>
          <a:prstGeom prst="rect">
            <a:avLst/>
          </a:prstGeom>
        </p:spPr>
      </p:pic>
      <p:pic>
        <p:nvPicPr>
          <p:cNvPr id="17" name="Grafik 16">
            <a:extLst>
              <a:ext uri="{FF2B5EF4-FFF2-40B4-BE49-F238E27FC236}">
                <a16:creationId xmlns:a16="http://schemas.microsoft.com/office/drawing/2014/main" id="{F4E54272-7F83-44F0-AA0A-3E42ED8D04D9}"/>
              </a:ext>
            </a:extLst>
          </p:cNvPr>
          <p:cNvPicPr>
            <a:picLocks noChangeAspect="1"/>
          </p:cNvPicPr>
          <p:nvPr/>
        </p:nvPicPr>
        <p:blipFill>
          <a:blip r:embed="rId3"/>
          <a:stretch>
            <a:fillRect/>
          </a:stretch>
        </p:blipFill>
        <p:spPr>
          <a:xfrm>
            <a:off x="7437120" y="2782877"/>
            <a:ext cx="3974283" cy="3388478"/>
          </a:xfrm>
          <a:prstGeom prst="rect">
            <a:avLst/>
          </a:prstGeom>
        </p:spPr>
      </p:pic>
    </p:spTree>
    <p:extLst>
      <p:ext uri="{BB962C8B-B14F-4D97-AF65-F5344CB8AC3E}">
        <p14:creationId xmlns:p14="http://schemas.microsoft.com/office/powerpoint/2010/main" val="41084044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DDFF1-2221-3D80-542A-8FC442FB424F}"/>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4CCDC385-C901-F243-4721-1FA4B13206C1}"/>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a:t>
            </a:r>
            <a:r>
              <a:rPr lang="en-US" dirty="0">
                <a:solidFill>
                  <a:schemeClr val="tx1"/>
                </a:solidFill>
              </a:rPr>
              <a:t>liquid combustion </a:t>
            </a:r>
            <a:r>
              <a:rPr lang="en-US" sz="2400" dirty="0">
                <a:solidFill>
                  <a:schemeClr val="tx1"/>
                </a:solidFill>
              </a:rPr>
              <a:t>mono-propellant propulsion </a:t>
            </a:r>
          </a:p>
          <a:p>
            <a:pPr>
              <a:lnSpc>
                <a:spcPct val="100000"/>
              </a:lnSpc>
              <a:spcBef>
                <a:spcPts val="600"/>
              </a:spcBef>
            </a:pPr>
            <a:r>
              <a:rPr lang="en-US" dirty="0"/>
              <a:t>Mono-propellant propulsion System</a:t>
            </a:r>
          </a:p>
        </p:txBody>
      </p:sp>
      <p:sp>
        <p:nvSpPr>
          <p:cNvPr id="3" name="Titre 2">
            <a:extLst>
              <a:ext uri="{FF2B5EF4-FFF2-40B4-BE49-F238E27FC236}">
                <a16:creationId xmlns:a16="http://schemas.microsoft.com/office/drawing/2014/main" id="{DABB1158-332E-64E5-2E51-0F9F22F627C8}"/>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a:solidFill>
                  <a:schemeClr val="bg1"/>
                </a:solidFill>
              </a:rPr>
              <a:t>Which Liquid Mono-propellant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6896B057-10F6-7331-630A-33DD18064720}"/>
              </a:ext>
            </a:extLst>
          </p:cNvPr>
          <p:cNvSpPr>
            <a:spLocks noGrp="1"/>
          </p:cNvSpPr>
          <p:nvPr>
            <p:ph type="sldNum" sz="quarter" idx="12"/>
          </p:nvPr>
        </p:nvSpPr>
        <p:spPr/>
        <p:txBody>
          <a:bodyPr/>
          <a:lstStyle/>
          <a:p>
            <a:fld id="{E1E1CD7C-2161-7D43-862E-CE4C333CD873}" type="slidenum">
              <a:rPr lang="fr-FR" smtClean="0"/>
              <a:pPr/>
              <a:t>26</a:t>
            </a:fld>
            <a:endParaRPr lang="fr-FR" dirty="0"/>
          </a:p>
        </p:txBody>
      </p:sp>
      <p:sp>
        <p:nvSpPr>
          <p:cNvPr id="7" name="Google Shape;119;p5">
            <a:extLst>
              <a:ext uri="{FF2B5EF4-FFF2-40B4-BE49-F238E27FC236}">
                <a16:creationId xmlns:a16="http://schemas.microsoft.com/office/drawing/2014/main" id="{CAB9BDD7-8752-F78F-B824-88789734347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FD8380B5-DCAA-DB52-43EB-2C9579D2F89B}"/>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4" name="Google Shape;132;p8">
            <a:extLst>
              <a:ext uri="{FF2B5EF4-FFF2-40B4-BE49-F238E27FC236}">
                <a16:creationId xmlns:a16="http://schemas.microsoft.com/office/drawing/2014/main" id="{1BBF5E53-9575-4B1B-B16E-084A86F7EB8E}"/>
              </a:ext>
            </a:extLst>
          </p:cNvPr>
          <p:cNvSpPr txBox="1">
            <a:spLocks/>
          </p:cNvSpPr>
          <p:nvPr/>
        </p:nvSpPr>
        <p:spPr>
          <a:xfrm>
            <a:off x="11508317" y="260351"/>
            <a:ext cx="683683" cy="218069"/>
          </a:xfrm>
          <a:prstGeom prst="rect">
            <a:avLst/>
          </a:prstGeom>
          <a:noFill/>
          <a:ln>
            <a:noFill/>
          </a:ln>
        </p:spPr>
        <p:txBody>
          <a:bodyPr spcFirstLastPara="1" wrap="square" lIns="90000" tIns="0" rIns="90000" bIns="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1pPr>
            <a:lvl2pPr marL="0" marR="0" lvl="1"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2pPr>
            <a:lvl3pPr marL="0" marR="0" lvl="2"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3pPr>
            <a:lvl4pPr marL="0" marR="0" lvl="3"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4pPr>
            <a:lvl5pPr marL="0" marR="0" lvl="4"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5pPr>
            <a:lvl6pPr marL="0" marR="0" lvl="5"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6pPr>
            <a:lvl7pPr marL="0" marR="0" lvl="6"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7pPr>
            <a:lvl8pPr marL="0" marR="0" lvl="7"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8pPr>
            <a:lvl9pPr marL="0" marR="0" lvl="8"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9pPr>
          </a:lstStyle>
          <a:p>
            <a:pPr>
              <a:defRPr/>
            </a:pPr>
            <a:fld id="{00000000-1234-1234-1234-123412341234}" type="slidenum">
              <a:rPr lang="fr-CH" smtClean="0">
                <a:solidFill>
                  <a:srgbClr val="413C3A"/>
                </a:solidFill>
              </a:rPr>
              <a:pPr>
                <a:defRPr/>
              </a:pPr>
              <a:t>26</a:t>
            </a:fld>
            <a:endParaRPr lang="fr-CH" dirty="0">
              <a:solidFill>
                <a:srgbClr val="413C3A"/>
              </a:solidFill>
            </a:endParaRPr>
          </a:p>
        </p:txBody>
      </p:sp>
      <p:pic>
        <p:nvPicPr>
          <p:cNvPr id="5" name="Grafik 4">
            <a:extLst>
              <a:ext uri="{FF2B5EF4-FFF2-40B4-BE49-F238E27FC236}">
                <a16:creationId xmlns:a16="http://schemas.microsoft.com/office/drawing/2014/main" id="{79B7BFB9-2E2F-423E-AD55-76A19EAA3CC9}"/>
              </a:ext>
            </a:extLst>
          </p:cNvPr>
          <p:cNvPicPr>
            <a:picLocks noChangeAspect="1"/>
          </p:cNvPicPr>
          <p:nvPr/>
        </p:nvPicPr>
        <p:blipFill>
          <a:blip r:embed="rId2"/>
          <a:stretch>
            <a:fillRect/>
          </a:stretch>
        </p:blipFill>
        <p:spPr>
          <a:xfrm>
            <a:off x="5095628" y="169291"/>
            <a:ext cx="6871711" cy="6488573"/>
          </a:xfrm>
          <a:prstGeom prst="rect">
            <a:avLst/>
          </a:prstGeom>
          <a:solidFill>
            <a:schemeClr val="bg1"/>
          </a:solidFill>
        </p:spPr>
      </p:pic>
      <p:sp>
        <p:nvSpPr>
          <p:cNvPr id="9" name="Textfeld 8">
            <a:extLst>
              <a:ext uri="{FF2B5EF4-FFF2-40B4-BE49-F238E27FC236}">
                <a16:creationId xmlns:a16="http://schemas.microsoft.com/office/drawing/2014/main" id="{D8614145-8D4A-4E60-AAD8-5A0D2AE8EFD2}"/>
              </a:ext>
            </a:extLst>
          </p:cNvPr>
          <p:cNvSpPr txBox="1"/>
          <p:nvPr/>
        </p:nvSpPr>
        <p:spPr>
          <a:xfrm>
            <a:off x="5630124" y="3280876"/>
            <a:ext cx="2119491" cy="461665"/>
          </a:xfrm>
          <a:prstGeom prst="rect">
            <a:avLst/>
          </a:prstGeom>
          <a:solidFill>
            <a:schemeClr val="bg1"/>
          </a:solidFill>
        </p:spPr>
        <p:txBody>
          <a:bodyPr wrap="none" rtlCol="0">
            <a:spAutoFit/>
          </a:bodyPr>
          <a:lstStyle/>
          <a:p>
            <a:r>
              <a:rPr lang="de-DE" sz="2400" dirty="0" err="1">
                <a:solidFill>
                  <a:schemeClr val="dk1"/>
                </a:solidFill>
              </a:rPr>
              <a:t>Injection</a:t>
            </a:r>
            <a:r>
              <a:rPr lang="de-DE" sz="2400" dirty="0">
                <a:solidFill>
                  <a:schemeClr val="dk1"/>
                </a:solidFill>
              </a:rPr>
              <a:t> Tube</a:t>
            </a:r>
            <a:endParaRPr lang="en-US" sz="2400" dirty="0">
              <a:solidFill>
                <a:schemeClr val="dk1"/>
              </a:solidFill>
            </a:endParaRPr>
          </a:p>
        </p:txBody>
      </p:sp>
      <p:sp>
        <p:nvSpPr>
          <p:cNvPr id="10" name="Textfeld 9">
            <a:extLst>
              <a:ext uri="{FF2B5EF4-FFF2-40B4-BE49-F238E27FC236}">
                <a16:creationId xmlns:a16="http://schemas.microsoft.com/office/drawing/2014/main" id="{A55FC3FC-8733-4B5A-B02F-E79E96D69FDF}"/>
              </a:ext>
            </a:extLst>
          </p:cNvPr>
          <p:cNvSpPr txBox="1"/>
          <p:nvPr/>
        </p:nvSpPr>
        <p:spPr>
          <a:xfrm>
            <a:off x="9555011" y="3530749"/>
            <a:ext cx="1074333" cy="461665"/>
          </a:xfrm>
          <a:prstGeom prst="rect">
            <a:avLst/>
          </a:prstGeom>
          <a:solidFill>
            <a:schemeClr val="bg1"/>
          </a:solidFill>
        </p:spPr>
        <p:txBody>
          <a:bodyPr wrap="none" rtlCol="0">
            <a:spAutoFit/>
          </a:bodyPr>
          <a:lstStyle/>
          <a:p>
            <a:r>
              <a:rPr lang="de-DE" sz="2400" dirty="0" err="1">
                <a:solidFill>
                  <a:schemeClr val="dk1"/>
                </a:solidFill>
              </a:rPr>
              <a:t>Throat</a:t>
            </a:r>
            <a:endParaRPr lang="en-US" sz="2400" dirty="0">
              <a:solidFill>
                <a:schemeClr val="dk1"/>
              </a:solidFill>
            </a:endParaRPr>
          </a:p>
        </p:txBody>
      </p:sp>
      <p:sp>
        <p:nvSpPr>
          <p:cNvPr id="11" name="Textfeld 10">
            <a:extLst>
              <a:ext uri="{FF2B5EF4-FFF2-40B4-BE49-F238E27FC236}">
                <a16:creationId xmlns:a16="http://schemas.microsoft.com/office/drawing/2014/main" id="{C7814FB3-115E-4324-89DD-4564AAFF463A}"/>
              </a:ext>
            </a:extLst>
          </p:cNvPr>
          <p:cNvSpPr txBox="1"/>
          <p:nvPr/>
        </p:nvSpPr>
        <p:spPr>
          <a:xfrm>
            <a:off x="6718005" y="341105"/>
            <a:ext cx="1314784" cy="830997"/>
          </a:xfrm>
          <a:prstGeom prst="rect">
            <a:avLst/>
          </a:prstGeom>
          <a:solidFill>
            <a:schemeClr val="bg1"/>
          </a:solidFill>
        </p:spPr>
        <p:txBody>
          <a:bodyPr wrap="none" rtlCol="0">
            <a:spAutoFit/>
          </a:bodyPr>
          <a:lstStyle/>
          <a:p>
            <a:pPr algn="ctr"/>
            <a:r>
              <a:rPr lang="de-DE" sz="2400" dirty="0">
                <a:solidFill>
                  <a:schemeClr val="dk1"/>
                </a:solidFill>
              </a:rPr>
              <a:t>Thermal</a:t>
            </a:r>
          </a:p>
          <a:p>
            <a:pPr algn="ctr"/>
            <a:r>
              <a:rPr lang="de-DE" sz="2400" dirty="0" err="1">
                <a:solidFill>
                  <a:schemeClr val="dk1"/>
                </a:solidFill>
              </a:rPr>
              <a:t>Barrier</a:t>
            </a:r>
            <a:endParaRPr lang="en-US" sz="2400" dirty="0">
              <a:solidFill>
                <a:schemeClr val="dk1"/>
              </a:solidFill>
            </a:endParaRPr>
          </a:p>
        </p:txBody>
      </p:sp>
      <p:sp>
        <p:nvSpPr>
          <p:cNvPr id="12" name="Textfeld 11">
            <a:extLst>
              <a:ext uri="{FF2B5EF4-FFF2-40B4-BE49-F238E27FC236}">
                <a16:creationId xmlns:a16="http://schemas.microsoft.com/office/drawing/2014/main" id="{C30870C2-B0A7-4F53-A1CA-4DD693D1F34C}"/>
              </a:ext>
            </a:extLst>
          </p:cNvPr>
          <p:cNvSpPr txBox="1"/>
          <p:nvPr/>
        </p:nvSpPr>
        <p:spPr>
          <a:xfrm>
            <a:off x="8046857" y="195758"/>
            <a:ext cx="1297150" cy="830997"/>
          </a:xfrm>
          <a:prstGeom prst="rect">
            <a:avLst/>
          </a:prstGeom>
          <a:solidFill>
            <a:schemeClr val="bg1"/>
          </a:solidFill>
        </p:spPr>
        <p:txBody>
          <a:bodyPr wrap="none" rtlCol="0">
            <a:spAutoFit/>
          </a:bodyPr>
          <a:lstStyle/>
          <a:p>
            <a:pPr algn="ctr"/>
            <a:r>
              <a:rPr lang="de-DE" sz="2400" dirty="0" err="1">
                <a:solidFill>
                  <a:schemeClr val="dk1"/>
                </a:solidFill>
              </a:rPr>
              <a:t>Catalyst</a:t>
            </a:r>
            <a:endParaRPr lang="de-DE" sz="2400" dirty="0">
              <a:solidFill>
                <a:schemeClr val="dk1"/>
              </a:solidFill>
            </a:endParaRPr>
          </a:p>
          <a:p>
            <a:pPr algn="ctr"/>
            <a:r>
              <a:rPr lang="de-DE" sz="2400" dirty="0" err="1">
                <a:solidFill>
                  <a:schemeClr val="dk1"/>
                </a:solidFill>
              </a:rPr>
              <a:t>Heater</a:t>
            </a:r>
            <a:endParaRPr lang="en-US" sz="2400" dirty="0">
              <a:solidFill>
                <a:schemeClr val="dk1"/>
              </a:solidFill>
            </a:endParaRPr>
          </a:p>
        </p:txBody>
      </p:sp>
      <p:sp>
        <p:nvSpPr>
          <p:cNvPr id="13" name="Textfeld 12">
            <a:extLst>
              <a:ext uri="{FF2B5EF4-FFF2-40B4-BE49-F238E27FC236}">
                <a16:creationId xmlns:a16="http://schemas.microsoft.com/office/drawing/2014/main" id="{2F3DFF7E-A11B-44BA-A395-E6F521348F14}"/>
              </a:ext>
            </a:extLst>
          </p:cNvPr>
          <p:cNvSpPr txBox="1"/>
          <p:nvPr/>
        </p:nvSpPr>
        <p:spPr>
          <a:xfrm>
            <a:off x="5090184" y="156438"/>
            <a:ext cx="1659898" cy="1200329"/>
          </a:xfrm>
          <a:prstGeom prst="rect">
            <a:avLst/>
          </a:prstGeom>
          <a:solidFill>
            <a:schemeClr val="bg1"/>
          </a:solidFill>
        </p:spPr>
        <p:txBody>
          <a:bodyPr wrap="square" rtlCol="0">
            <a:spAutoFit/>
          </a:bodyPr>
          <a:lstStyle/>
          <a:p>
            <a:pPr algn="ctr"/>
            <a:r>
              <a:rPr lang="de-DE" sz="2400" dirty="0">
                <a:solidFill>
                  <a:schemeClr val="dk1"/>
                </a:solidFill>
              </a:rPr>
              <a:t>Valve</a:t>
            </a:r>
          </a:p>
          <a:p>
            <a:pPr algn="ctr"/>
            <a:r>
              <a:rPr lang="de-DE" sz="2400" dirty="0">
                <a:solidFill>
                  <a:schemeClr val="dk1"/>
                </a:solidFill>
              </a:rPr>
              <a:t>(not </a:t>
            </a:r>
            <a:r>
              <a:rPr lang="de-DE" sz="2400" dirty="0" err="1">
                <a:solidFill>
                  <a:schemeClr val="dk1"/>
                </a:solidFill>
              </a:rPr>
              <a:t>shown</a:t>
            </a:r>
            <a:r>
              <a:rPr lang="de-DE" sz="2400" dirty="0">
                <a:solidFill>
                  <a:schemeClr val="dk1"/>
                </a:solidFill>
              </a:rPr>
              <a:t>)</a:t>
            </a:r>
            <a:endParaRPr lang="en-US" sz="2400" dirty="0">
              <a:solidFill>
                <a:schemeClr val="dk1"/>
              </a:solidFill>
            </a:endParaRPr>
          </a:p>
        </p:txBody>
      </p:sp>
      <p:sp>
        <p:nvSpPr>
          <p:cNvPr id="14" name="Textfeld 13">
            <a:extLst>
              <a:ext uri="{FF2B5EF4-FFF2-40B4-BE49-F238E27FC236}">
                <a16:creationId xmlns:a16="http://schemas.microsoft.com/office/drawing/2014/main" id="{3E9195A5-2498-401E-881C-B9028FEAA886}"/>
              </a:ext>
            </a:extLst>
          </p:cNvPr>
          <p:cNvSpPr txBox="1"/>
          <p:nvPr/>
        </p:nvSpPr>
        <p:spPr>
          <a:xfrm>
            <a:off x="7315862" y="2923983"/>
            <a:ext cx="2154757" cy="461665"/>
          </a:xfrm>
          <a:prstGeom prst="rect">
            <a:avLst/>
          </a:prstGeom>
          <a:solidFill>
            <a:schemeClr val="bg1"/>
          </a:solidFill>
        </p:spPr>
        <p:txBody>
          <a:bodyPr wrap="none" rtlCol="0">
            <a:spAutoFit/>
          </a:bodyPr>
          <a:lstStyle/>
          <a:p>
            <a:r>
              <a:rPr lang="de-DE" sz="2400" dirty="0" err="1">
                <a:solidFill>
                  <a:schemeClr val="dk1"/>
                </a:solidFill>
              </a:rPr>
              <a:t>Injection</a:t>
            </a:r>
            <a:r>
              <a:rPr lang="de-DE" sz="2400" dirty="0">
                <a:solidFill>
                  <a:schemeClr val="dk1"/>
                </a:solidFill>
              </a:rPr>
              <a:t> Head</a:t>
            </a:r>
            <a:endParaRPr lang="en-US" sz="2400" dirty="0">
              <a:solidFill>
                <a:schemeClr val="dk1"/>
              </a:solidFill>
            </a:endParaRPr>
          </a:p>
        </p:txBody>
      </p:sp>
      <p:sp>
        <p:nvSpPr>
          <p:cNvPr id="15" name="Textfeld 14">
            <a:extLst>
              <a:ext uri="{FF2B5EF4-FFF2-40B4-BE49-F238E27FC236}">
                <a16:creationId xmlns:a16="http://schemas.microsoft.com/office/drawing/2014/main" id="{89008DA4-A841-4025-AD7C-F640FF408F7A}"/>
              </a:ext>
            </a:extLst>
          </p:cNvPr>
          <p:cNvSpPr txBox="1"/>
          <p:nvPr/>
        </p:nvSpPr>
        <p:spPr>
          <a:xfrm>
            <a:off x="9412952" y="110272"/>
            <a:ext cx="2223686" cy="1200329"/>
          </a:xfrm>
          <a:prstGeom prst="rect">
            <a:avLst/>
          </a:prstGeom>
          <a:solidFill>
            <a:schemeClr val="bg1"/>
          </a:solidFill>
        </p:spPr>
        <p:txBody>
          <a:bodyPr wrap="none" rtlCol="0">
            <a:spAutoFit/>
          </a:bodyPr>
          <a:lstStyle/>
          <a:p>
            <a:pPr algn="ctr"/>
            <a:r>
              <a:rPr lang="de-DE" sz="2400" dirty="0" err="1">
                <a:solidFill>
                  <a:schemeClr val="dk1"/>
                </a:solidFill>
              </a:rPr>
              <a:t>Decomposition</a:t>
            </a:r>
            <a:endParaRPr lang="de-DE" sz="2400" dirty="0">
              <a:solidFill>
                <a:schemeClr val="dk1"/>
              </a:solidFill>
            </a:endParaRPr>
          </a:p>
          <a:p>
            <a:pPr algn="ctr"/>
            <a:r>
              <a:rPr lang="de-DE" sz="2400" dirty="0">
                <a:solidFill>
                  <a:schemeClr val="dk1"/>
                </a:solidFill>
              </a:rPr>
              <a:t>Chamber </a:t>
            </a:r>
            <a:r>
              <a:rPr lang="de-DE" sz="2400" dirty="0" err="1">
                <a:solidFill>
                  <a:schemeClr val="dk1"/>
                </a:solidFill>
              </a:rPr>
              <a:t>with</a:t>
            </a:r>
            <a:endParaRPr lang="de-DE" sz="2400" dirty="0">
              <a:solidFill>
                <a:schemeClr val="dk1"/>
              </a:solidFill>
            </a:endParaRPr>
          </a:p>
          <a:p>
            <a:pPr algn="ctr"/>
            <a:r>
              <a:rPr lang="de-DE" sz="2400" dirty="0" err="1">
                <a:solidFill>
                  <a:schemeClr val="dk1"/>
                </a:solidFill>
              </a:rPr>
              <a:t>Catalyst</a:t>
            </a:r>
            <a:endParaRPr lang="de-DE" sz="2400" dirty="0">
              <a:solidFill>
                <a:schemeClr val="dk1"/>
              </a:solidFill>
            </a:endParaRPr>
          </a:p>
        </p:txBody>
      </p:sp>
    </p:spTree>
    <p:extLst>
      <p:ext uri="{BB962C8B-B14F-4D97-AF65-F5344CB8AC3E}">
        <p14:creationId xmlns:p14="http://schemas.microsoft.com/office/powerpoint/2010/main" val="3472269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1B0D7-4514-A05A-D26A-FCCC20C19968}"/>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46854812-E7A2-D26D-D4B2-0DDE70E65C55}"/>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a:t>
            </a:r>
            <a:r>
              <a:rPr lang="en-US" dirty="0">
                <a:solidFill>
                  <a:schemeClr val="tx1"/>
                </a:solidFill>
              </a:rPr>
              <a:t>liquid combustion </a:t>
            </a:r>
            <a:r>
              <a:rPr lang="en-US" sz="2400" dirty="0">
                <a:solidFill>
                  <a:schemeClr val="tx1"/>
                </a:solidFill>
              </a:rPr>
              <a:t>mono-propellant propulsion </a:t>
            </a:r>
          </a:p>
          <a:p>
            <a:pPr>
              <a:lnSpc>
                <a:spcPct val="100000"/>
              </a:lnSpc>
              <a:spcBef>
                <a:spcPts val="600"/>
              </a:spcBef>
            </a:pPr>
            <a:r>
              <a:rPr lang="en-US" dirty="0"/>
              <a:t>Mono propellant propulsion system</a:t>
            </a:r>
          </a:p>
        </p:txBody>
      </p:sp>
      <p:sp>
        <p:nvSpPr>
          <p:cNvPr id="3" name="Titre 2">
            <a:extLst>
              <a:ext uri="{FF2B5EF4-FFF2-40B4-BE49-F238E27FC236}">
                <a16:creationId xmlns:a16="http://schemas.microsoft.com/office/drawing/2014/main" id="{3EA7900E-DFD2-12A0-16BD-B156F4AA937B}"/>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a:solidFill>
                  <a:schemeClr val="bg1"/>
                </a:solidFill>
              </a:rPr>
              <a:t>Which Liquid Mono-propellant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C11BB587-6F3A-200D-421B-275507638725}"/>
              </a:ext>
            </a:extLst>
          </p:cNvPr>
          <p:cNvSpPr>
            <a:spLocks noGrp="1"/>
          </p:cNvSpPr>
          <p:nvPr>
            <p:ph type="sldNum" sz="quarter" idx="12"/>
          </p:nvPr>
        </p:nvSpPr>
        <p:spPr/>
        <p:txBody>
          <a:bodyPr/>
          <a:lstStyle/>
          <a:p>
            <a:fld id="{E1E1CD7C-2161-7D43-862E-CE4C333CD873}" type="slidenum">
              <a:rPr lang="fr-FR" smtClean="0"/>
              <a:pPr/>
              <a:t>27</a:t>
            </a:fld>
            <a:endParaRPr lang="fr-FR" dirty="0"/>
          </a:p>
        </p:txBody>
      </p:sp>
      <p:sp>
        <p:nvSpPr>
          <p:cNvPr id="7" name="Google Shape;119;p5">
            <a:extLst>
              <a:ext uri="{FF2B5EF4-FFF2-40B4-BE49-F238E27FC236}">
                <a16:creationId xmlns:a16="http://schemas.microsoft.com/office/drawing/2014/main" id="{4F3C375E-9775-AD43-E085-4D3350AF9E7A}"/>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52416E65-F77C-F780-70BC-2EBB0891249F}"/>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17" name="Grafik 16">
            <a:extLst>
              <a:ext uri="{FF2B5EF4-FFF2-40B4-BE49-F238E27FC236}">
                <a16:creationId xmlns:a16="http://schemas.microsoft.com/office/drawing/2014/main" id="{E6A607D0-62B3-42C1-8A16-EC2E4E08C954}"/>
              </a:ext>
            </a:extLst>
          </p:cNvPr>
          <p:cNvPicPr>
            <a:picLocks noChangeAspect="1"/>
          </p:cNvPicPr>
          <p:nvPr/>
        </p:nvPicPr>
        <p:blipFill>
          <a:blip r:embed="rId2"/>
          <a:stretch>
            <a:fillRect/>
          </a:stretch>
        </p:blipFill>
        <p:spPr>
          <a:xfrm>
            <a:off x="4188752" y="2696731"/>
            <a:ext cx="5259788" cy="3986559"/>
          </a:xfrm>
          <a:prstGeom prst="rect">
            <a:avLst/>
          </a:prstGeom>
          <a:solidFill>
            <a:schemeClr val="bg1"/>
          </a:solidFill>
        </p:spPr>
      </p:pic>
      <p:sp>
        <p:nvSpPr>
          <p:cNvPr id="4" name="Textfeld 3">
            <a:extLst>
              <a:ext uri="{FF2B5EF4-FFF2-40B4-BE49-F238E27FC236}">
                <a16:creationId xmlns:a16="http://schemas.microsoft.com/office/drawing/2014/main" id="{DD8ECD05-5023-361B-3E2D-02CA23BE262D}"/>
              </a:ext>
            </a:extLst>
          </p:cNvPr>
          <p:cNvSpPr txBox="1"/>
          <p:nvPr/>
        </p:nvSpPr>
        <p:spPr>
          <a:xfrm>
            <a:off x="9960568" y="5498938"/>
            <a:ext cx="1330814" cy="830997"/>
          </a:xfrm>
          <a:prstGeom prst="rect">
            <a:avLst/>
          </a:prstGeom>
          <a:noFill/>
        </p:spPr>
        <p:txBody>
          <a:bodyPr wrap="none" rtlCol="0">
            <a:spAutoFit/>
          </a:bodyPr>
          <a:lstStyle/>
          <a:p>
            <a:pPr algn="ctr"/>
            <a:r>
              <a:rPr lang="de-DE" sz="2400" dirty="0" err="1">
                <a:solidFill>
                  <a:schemeClr val="dk1"/>
                </a:solidFill>
              </a:rPr>
              <a:t>Canted</a:t>
            </a:r>
            <a:r>
              <a:rPr lang="de-DE" sz="2400" dirty="0">
                <a:solidFill>
                  <a:schemeClr val="dk1"/>
                </a:solidFill>
              </a:rPr>
              <a:t> </a:t>
            </a:r>
            <a:br>
              <a:rPr lang="de-DE" sz="2400" dirty="0">
                <a:solidFill>
                  <a:schemeClr val="dk1"/>
                </a:solidFill>
              </a:rPr>
            </a:br>
            <a:r>
              <a:rPr lang="de-DE" sz="2400" dirty="0" err="1">
                <a:solidFill>
                  <a:schemeClr val="dk1"/>
                </a:solidFill>
              </a:rPr>
              <a:t>Thruster</a:t>
            </a:r>
            <a:endParaRPr lang="en-US" sz="2400" dirty="0">
              <a:solidFill>
                <a:schemeClr val="dk1"/>
              </a:solidFill>
            </a:endParaRPr>
          </a:p>
        </p:txBody>
      </p:sp>
      <p:pic>
        <p:nvPicPr>
          <p:cNvPr id="10" name="Grafik 9">
            <a:extLst>
              <a:ext uri="{FF2B5EF4-FFF2-40B4-BE49-F238E27FC236}">
                <a16:creationId xmlns:a16="http://schemas.microsoft.com/office/drawing/2014/main" id="{CD63563D-4712-702C-91F0-10E918BA79AD}"/>
              </a:ext>
            </a:extLst>
          </p:cNvPr>
          <p:cNvPicPr>
            <a:picLocks noChangeAspect="1"/>
          </p:cNvPicPr>
          <p:nvPr/>
        </p:nvPicPr>
        <p:blipFill>
          <a:blip r:embed="rId3"/>
          <a:stretch>
            <a:fillRect/>
          </a:stretch>
        </p:blipFill>
        <p:spPr>
          <a:xfrm>
            <a:off x="570476" y="2696730"/>
            <a:ext cx="4058552" cy="2891270"/>
          </a:xfrm>
          <a:prstGeom prst="rect">
            <a:avLst/>
          </a:prstGeom>
        </p:spPr>
      </p:pic>
      <p:sp>
        <p:nvSpPr>
          <p:cNvPr id="11" name="Textfeld 10">
            <a:extLst>
              <a:ext uri="{FF2B5EF4-FFF2-40B4-BE49-F238E27FC236}">
                <a16:creationId xmlns:a16="http://schemas.microsoft.com/office/drawing/2014/main" id="{D7DF8C7D-8549-9BD7-88D1-815AD1EF71FE}"/>
              </a:ext>
            </a:extLst>
          </p:cNvPr>
          <p:cNvSpPr txBox="1"/>
          <p:nvPr/>
        </p:nvSpPr>
        <p:spPr>
          <a:xfrm>
            <a:off x="1725120" y="5588000"/>
            <a:ext cx="1399743" cy="830997"/>
          </a:xfrm>
          <a:prstGeom prst="rect">
            <a:avLst/>
          </a:prstGeom>
          <a:noFill/>
        </p:spPr>
        <p:txBody>
          <a:bodyPr wrap="none" rtlCol="0">
            <a:spAutoFit/>
          </a:bodyPr>
          <a:lstStyle/>
          <a:p>
            <a:pPr algn="ctr"/>
            <a:r>
              <a:rPr lang="de-DE" sz="2400" dirty="0" err="1">
                <a:solidFill>
                  <a:schemeClr val="dk1"/>
                </a:solidFill>
              </a:rPr>
              <a:t>Scarved</a:t>
            </a:r>
            <a:r>
              <a:rPr lang="de-DE" sz="2400" dirty="0">
                <a:solidFill>
                  <a:schemeClr val="dk1"/>
                </a:solidFill>
              </a:rPr>
              <a:t> </a:t>
            </a:r>
            <a:br>
              <a:rPr lang="de-DE" sz="2400" dirty="0">
                <a:solidFill>
                  <a:schemeClr val="dk1"/>
                </a:solidFill>
              </a:rPr>
            </a:br>
            <a:r>
              <a:rPr lang="de-DE" sz="2400" dirty="0" err="1">
                <a:solidFill>
                  <a:schemeClr val="dk1"/>
                </a:solidFill>
              </a:rPr>
              <a:t>Thruster</a:t>
            </a:r>
            <a:endParaRPr lang="en-US" sz="2400" dirty="0">
              <a:solidFill>
                <a:schemeClr val="dk1"/>
              </a:solidFill>
            </a:endParaRPr>
          </a:p>
        </p:txBody>
      </p:sp>
      <p:pic>
        <p:nvPicPr>
          <p:cNvPr id="12" name="Grafik 11">
            <a:extLst>
              <a:ext uri="{FF2B5EF4-FFF2-40B4-BE49-F238E27FC236}">
                <a16:creationId xmlns:a16="http://schemas.microsoft.com/office/drawing/2014/main" id="{73276368-1E01-492F-997F-EB78CB0181B9}"/>
              </a:ext>
            </a:extLst>
          </p:cNvPr>
          <p:cNvPicPr>
            <a:picLocks noChangeAspect="1"/>
          </p:cNvPicPr>
          <p:nvPr/>
        </p:nvPicPr>
        <p:blipFill>
          <a:blip r:embed="rId4"/>
          <a:stretch>
            <a:fillRect/>
          </a:stretch>
        </p:blipFill>
        <p:spPr>
          <a:xfrm>
            <a:off x="6087389" y="111123"/>
            <a:ext cx="2247900" cy="2000250"/>
          </a:xfrm>
          <a:prstGeom prst="rect">
            <a:avLst/>
          </a:prstGeom>
        </p:spPr>
      </p:pic>
      <p:pic>
        <p:nvPicPr>
          <p:cNvPr id="13" name="Grafik 12">
            <a:extLst>
              <a:ext uri="{FF2B5EF4-FFF2-40B4-BE49-F238E27FC236}">
                <a16:creationId xmlns:a16="http://schemas.microsoft.com/office/drawing/2014/main" id="{0592D0CD-DBBC-4371-B446-8285226AA3F4}"/>
              </a:ext>
            </a:extLst>
          </p:cNvPr>
          <p:cNvPicPr>
            <a:picLocks noChangeAspect="1"/>
          </p:cNvPicPr>
          <p:nvPr/>
        </p:nvPicPr>
        <p:blipFill>
          <a:blip r:embed="rId5"/>
          <a:stretch>
            <a:fillRect/>
          </a:stretch>
        </p:blipFill>
        <p:spPr>
          <a:xfrm>
            <a:off x="8459500" y="111123"/>
            <a:ext cx="2472665" cy="1973794"/>
          </a:xfrm>
          <a:prstGeom prst="rect">
            <a:avLst/>
          </a:prstGeom>
        </p:spPr>
      </p:pic>
      <p:pic>
        <p:nvPicPr>
          <p:cNvPr id="14" name="Grafik 13">
            <a:extLst>
              <a:ext uri="{FF2B5EF4-FFF2-40B4-BE49-F238E27FC236}">
                <a16:creationId xmlns:a16="http://schemas.microsoft.com/office/drawing/2014/main" id="{BC298E25-7204-45E7-AB4D-2038D496656A}"/>
              </a:ext>
            </a:extLst>
          </p:cNvPr>
          <p:cNvPicPr>
            <a:picLocks noChangeAspect="1"/>
          </p:cNvPicPr>
          <p:nvPr/>
        </p:nvPicPr>
        <p:blipFill>
          <a:blip r:embed="rId6"/>
          <a:stretch>
            <a:fillRect/>
          </a:stretch>
        </p:blipFill>
        <p:spPr>
          <a:xfrm>
            <a:off x="9387840" y="2696730"/>
            <a:ext cx="2661290" cy="1825221"/>
          </a:xfrm>
          <a:prstGeom prst="rect">
            <a:avLst/>
          </a:prstGeom>
        </p:spPr>
      </p:pic>
    </p:spTree>
    <p:extLst>
      <p:ext uri="{BB962C8B-B14F-4D97-AF65-F5344CB8AC3E}">
        <p14:creationId xmlns:p14="http://schemas.microsoft.com/office/powerpoint/2010/main" val="25469180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4D602-89A2-6823-2B84-4C98EA97C4F8}"/>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F26527FA-AC58-2DFD-17B6-ACEEDCAFCF9B}"/>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a:t>
            </a:r>
            <a:r>
              <a:rPr lang="en-US" dirty="0">
                <a:solidFill>
                  <a:schemeClr val="tx1"/>
                </a:solidFill>
              </a:rPr>
              <a:t>liquid combustion </a:t>
            </a:r>
            <a:r>
              <a:rPr lang="en-US" sz="2400" dirty="0">
                <a:solidFill>
                  <a:schemeClr val="tx1"/>
                </a:solidFill>
              </a:rPr>
              <a:t>mono-propellant propulsion </a:t>
            </a:r>
          </a:p>
          <a:p>
            <a:pPr>
              <a:lnSpc>
                <a:spcPct val="100000"/>
              </a:lnSpc>
              <a:spcBef>
                <a:spcPts val="600"/>
              </a:spcBef>
            </a:pPr>
            <a:r>
              <a:rPr lang="en-US" dirty="0"/>
              <a:t>Thruster design:</a:t>
            </a:r>
          </a:p>
          <a:p>
            <a:pPr lvl="1"/>
            <a:r>
              <a:rPr lang="en-US" sz="2000" dirty="0"/>
              <a:t>Catalyst bed must be heated prior to firing</a:t>
            </a:r>
          </a:p>
          <a:p>
            <a:pPr lvl="2"/>
            <a:r>
              <a:rPr lang="en-US" dirty="0"/>
              <a:t>Typically takes 45 minutes to reach temperature of ~ 250 °C</a:t>
            </a:r>
          </a:p>
          <a:p>
            <a:pPr lvl="1"/>
            <a:r>
              <a:rPr lang="en-US" sz="2000" dirty="0"/>
              <a:t>Thruster can be fired cold (&lt; 10 °C) however the degradation increases</a:t>
            </a:r>
          </a:p>
          <a:p>
            <a:pPr lvl="2"/>
            <a:r>
              <a:rPr lang="en-US" dirty="0"/>
              <a:t>Typically a thruster will have been qualified to 10 to 15 cold starts as part of the life test (safe mode recovery)</a:t>
            </a:r>
          </a:p>
          <a:p>
            <a:pPr lvl="2"/>
            <a:r>
              <a:rPr lang="en-US" dirty="0"/>
              <a:t>The thruster can also be started between 10 and 250 °C (pre-heat start) but number of starts will also be limited (~ 1000 starts)</a:t>
            </a:r>
          </a:p>
          <a:p>
            <a:pPr lvl="2"/>
            <a:r>
              <a:rPr lang="en-US" dirty="0"/>
              <a:t>Once the thruster has performed one cold start, the temperature will be in the pre-heat range from the thrust reaction</a:t>
            </a:r>
          </a:p>
          <a:p>
            <a:pPr lvl="1"/>
            <a:r>
              <a:rPr lang="en-US" sz="2000" dirty="0"/>
              <a:t>Catalyst is made from Alumina granules, with Iridium coating</a:t>
            </a:r>
          </a:p>
        </p:txBody>
      </p:sp>
      <p:sp>
        <p:nvSpPr>
          <p:cNvPr id="3" name="Titre 2">
            <a:extLst>
              <a:ext uri="{FF2B5EF4-FFF2-40B4-BE49-F238E27FC236}">
                <a16:creationId xmlns:a16="http://schemas.microsoft.com/office/drawing/2014/main" id="{50030EBB-2279-CE09-72BB-60BF5B267AD9}"/>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Mono-propellant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40210609-8578-6432-FB3F-5D8D356D36D3}"/>
              </a:ext>
            </a:extLst>
          </p:cNvPr>
          <p:cNvSpPr>
            <a:spLocks noGrp="1"/>
          </p:cNvSpPr>
          <p:nvPr>
            <p:ph type="sldNum" sz="quarter" idx="12"/>
          </p:nvPr>
        </p:nvSpPr>
        <p:spPr/>
        <p:txBody>
          <a:bodyPr/>
          <a:lstStyle/>
          <a:p>
            <a:fld id="{E1E1CD7C-2161-7D43-862E-CE4C333CD873}" type="slidenum">
              <a:rPr lang="fr-FR" smtClean="0"/>
              <a:pPr/>
              <a:t>28</a:t>
            </a:fld>
            <a:endParaRPr lang="fr-FR" dirty="0"/>
          </a:p>
        </p:txBody>
      </p:sp>
      <p:sp>
        <p:nvSpPr>
          <p:cNvPr id="7" name="Google Shape;119;p5">
            <a:extLst>
              <a:ext uri="{FF2B5EF4-FFF2-40B4-BE49-F238E27FC236}">
                <a16:creationId xmlns:a16="http://schemas.microsoft.com/office/drawing/2014/main" id="{C7D4B963-0AF7-D7AD-C74D-1A4D6534729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DF391ED3-5D4E-3B1C-411D-62DE3AC7825D}"/>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545396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4D602-89A2-6823-2B84-4C98EA97C4F8}"/>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F26527FA-AC58-2DFD-17B6-ACEEDCAFCF9B}"/>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a:t>
            </a:r>
            <a:r>
              <a:rPr lang="en-US" dirty="0">
                <a:solidFill>
                  <a:schemeClr val="tx1"/>
                </a:solidFill>
              </a:rPr>
              <a:t>liquid combustion </a:t>
            </a:r>
            <a:r>
              <a:rPr lang="en-US" sz="2400" dirty="0">
                <a:solidFill>
                  <a:schemeClr val="tx1"/>
                </a:solidFill>
              </a:rPr>
              <a:t>mono-propellant propulsion </a:t>
            </a:r>
          </a:p>
          <a:p>
            <a:pPr>
              <a:lnSpc>
                <a:spcPct val="100000"/>
              </a:lnSpc>
              <a:spcBef>
                <a:spcPts val="600"/>
              </a:spcBef>
            </a:pPr>
            <a:r>
              <a:rPr lang="en-US" dirty="0"/>
              <a:t>Thruster design:</a:t>
            </a:r>
          </a:p>
          <a:p>
            <a:pPr lvl="1"/>
            <a:r>
              <a:rPr lang="en-US" sz="2000" dirty="0"/>
              <a:t>Catalyst is made from Alumina granules, with Iridium coating</a:t>
            </a:r>
          </a:p>
          <a:p>
            <a:pPr lvl="1"/>
            <a:r>
              <a:rPr lang="en-US" sz="2000" dirty="0"/>
              <a:t>Catalyst bed is susceptible to:</a:t>
            </a:r>
          </a:p>
          <a:p>
            <a:pPr lvl="2"/>
            <a:r>
              <a:rPr lang="en-US" dirty="0"/>
              <a:t>Catalyst poisoning –amines and silicates particularly</a:t>
            </a:r>
          </a:p>
          <a:p>
            <a:pPr lvl="2"/>
            <a:r>
              <a:rPr lang="en-US" dirty="0"/>
              <a:t>High gas flow will damage the catalyst bed</a:t>
            </a:r>
          </a:p>
        </p:txBody>
      </p:sp>
      <p:sp>
        <p:nvSpPr>
          <p:cNvPr id="3" name="Titre 2">
            <a:extLst>
              <a:ext uri="{FF2B5EF4-FFF2-40B4-BE49-F238E27FC236}">
                <a16:creationId xmlns:a16="http://schemas.microsoft.com/office/drawing/2014/main" id="{50030EBB-2279-CE09-72BB-60BF5B267AD9}"/>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Mono-propellant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40210609-8578-6432-FB3F-5D8D356D36D3}"/>
              </a:ext>
            </a:extLst>
          </p:cNvPr>
          <p:cNvSpPr>
            <a:spLocks noGrp="1"/>
          </p:cNvSpPr>
          <p:nvPr>
            <p:ph type="sldNum" sz="quarter" idx="12"/>
          </p:nvPr>
        </p:nvSpPr>
        <p:spPr/>
        <p:txBody>
          <a:bodyPr/>
          <a:lstStyle/>
          <a:p>
            <a:fld id="{E1E1CD7C-2161-7D43-862E-CE4C333CD873}" type="slidenum">
              <a:rPr lang="fr-FR" smtClean="0"/>
              <a:pPr/>
              <a:t>29</a:t>
            </a:fld>
            <a:endParaRPr lang="fr-FR" dirty="0"/>
          </a:p>
        </p:txBody>
      </p:sp>
      <p:sp>
        <p:nvSpPr>
          <p:cNvPr id="7" name="Google Shape;119;p5">
            <a:extLst>
              <a:ext uri="{FF2B5EF4-FFF2-40B4-BE49-F238E27FC236}">
                <a16:creationId xmlns:a16="http://schemas.microsoft.com/office/drawing/2014/main" id="{C7D4B963-0AF7-D7AD-C74D-1A4D6534729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DF391ED3-5D4E-3B1C-411D-62DE3AC7825D}"/>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552247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91440" indent="0">
              <a:lnSpc>
                <a:spcPct val="100000"/>
              </a:lnSpc>
              <a:buNone/>
            </a:pPr>
            <a:r>
              <a:rPr lang="en-US" dirty="0"/>
              <a:t>Exercise Date:</a:t>
            </a:r>
          </a:p>
          <a:p>
            <a:pPr>
              <a:lnSpc>
                <a:spcPct val="100000"/>
              </a:lnSpc>
              <a:spcBef>
                <a:spcPts val="600"/>
              </a:spcBef>
            </a:pPr>
            <a:r>
              <a:rPr lang="en-US" dirty="0"/>
              <a:t>Oral exam will take place on Wednesday, July 2 and Thursday, July 3 between 9 am and 5 pm </a:t>
            </a:r>
          </a:p>
          <a:p>
            <a:pPr>
              <a:lnSpc>
                <a:spcPct val="100000"/>
              </a:lnSpc>
              <a:spcBef>
                <a:spcPts val="600"/>
              </a:spcBef>
            </a:pPr>
            <a:r>
              <a:rPr lang="en-US" dirty="0"/>
              <a:t>Excel spreadsheet with time slots will be uploaded next week on Moodle </a:t>
            </a:r>
          </a:p>
          <a:p>
            <a:pPr>
              <a:lnSpc>
                <a:spcPct val="100000"/>
              </a:lnSpc>
              <a:spcBef>
                <a:spcPts val="600"/>
              </a:spcBef>
            </a:pPr>
            <a:r>
              <a:rPr lang="en-US" dirty="0"/>
              <a:t>Please book your timeslots starting from Tuesday, April 8</a:t>
            </a:r>
          </a:p>
          <a:p>
            <a:pPr>
              <a:lnSpc>
                <a:spcPct val="100000"/>
              </a:lnSpc>
              <a:spcBef>
                <a:spcPts val="600"/>
              </a:spcBef>
            </a:pPr>
            <a:r>
              <a:rPr lang="en-US" dirty="0"/>
              <a:t>First in, first choice</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500" y="176400"/>
            <a:ext cx="5400000" cy="1800000"/>
          </a:xfrm>
          <a:solidFill>
            <a:schemeClr val="tx1"/>
          </a:solidFill>
        </p:spPr>
        <p:txBody>
          <a:bodyPr anchor="ctr"/>
          <a:lstStyle/>
          <a:p>
            <a:r>
              <a:rPr lang="en-US" dirty="0">
                <a:solidFill>
                  <a:schemeClr val="bg1"/>
                </a:solidFill>
              </a:rPr>
              <a:t>Oral Exam</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3</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9398124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6E817-680B-DFDF-A529-66B5A402B944}"/>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08FA5E68-E776-D7BF-2207-4C84AB5B1444}"/>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a:t>
            </a:r>
            <a:r>
              <a:rPr lang="en-US" dirty="0">
                <a:solidFill>
                  <a:schemeClr val="tx1"/>
                </a:solidFill>
              </a:rPr>
              <a:t>liquid combustion </a:t>
            </a:r>
            <a:r>
              <a:rPr lang="en-US" sz="2400" dirty="0">
                <a:solidFill>
                  <a:schemeClr val="tx1"/>
                </a:solidFill>
              </a:rPr>
              <a:t>mono-propellant propulsion </a:t>
            </a:r>
            <a:endParaRPr lang="en-US" dirty="0"/>
          </a:p>
          <a:p>
            <a:pPr>
              <a:lnSpc>
                <a:spcPct val="100000"/>
              </a:lnSpc>
              <a:spcBef>
                <a:spcPts val="600"/>
              </a:spcBef>
            </a:pPr>
            <a:r>
              <a:rPr lang="en-US" dirty="0"/>
              <a:t>Functional principal for liquid mono-propellant decomposition propulsion systems: </a:t>
            </a:r>
          </a:p>
          <a:p>
            <a:pPr lvl="1">
              <a:lnSpc>
                <a:spcPct val="100000"/>
              </a:lnSpc>
              <a:tabLst>
                <a:tab pos="347525" algn="l"/>
                <a:tab pos="348101" algn="l"/>
              </a:tabLst>
            </a:pPr>
            <a:r>
              <a:rPr lang="en-US" sz="2000" dirty="0"/>
              <a:t>Exothermal decomposition of Hydrazine</a:t>
            </a:r>
          </a:p>
          <a:p>
            <a:pPr lvl="1">
              <a:lnSpc>
                <a:spcPct val="100000"/>
              </a:lnSpc>
              <a:tabLst>
                <a:tab pos="347525" algn="l"/>
                <a:tab pos="348101" algn="l"/>
              </a:tabLst>
            </a:pPr>
            <a:r>
              <a:rPr lang="en-US" sz="2000" dirty="0"/>
              <a:t>Hot gas is accelerated in the Nozzle and ejected</a:t>
            </a:r>
          </a:p>
          <a:p>
            <a:pPr lvl="1">
              <a:lnSpc>
                <a:spcPct val="100000"/>
              </a:lnSpc>
              <a:tabLst>
                <a:tab pos="347525" algn="l"/>
                <a:tab pos="348101" algn="l"/>
              </a:tabLst>
            </a:pPr>
            <a:r>
              <a:rPr lang="en-US" sz="2000" dirty="0"/>
              <a:t>Typical catalysator are S405 or  KC12GA</a:t>
            </a:r>
          </a:p>
          <a:p>
            <a:pPr lvl="1">
              <a:lnSpc>
                <a:spcPct val="100000"/>
              </a:lnSpc>
              <a:tabLst>
                <a:tab pos="347525" algn="l"/>
                <a:tab pos="348101" algn="l"/>
              </a:tabLst>
            </a:pPr>
            <a:r>
              <a:rPr lang="en-US" sz="2000" dirty="0"/>
              <a:t>Reaction equation:</a:t>
            </a:r>
            <a:br>
              <a:rPr lang="en-US" sz="2000" dirty="0"/>
            </a:br>
            <a:r>
              <a:rPr lang="en-US" sz="2000" dirty="0"/>
              <a:t>		3N2H4 -&gt; 4NH3 + N2</a:t>
            </a:r>
            <a:br>
              <a:rPr lang="en-US" sz="2000" dirty="0"/>
            </a:br>
            <a:r>
              <a:rPr lang="en-US" sz="2000" dirty="0"/>
              <a:t>		4NH3 -&gt; 2N2 + 6H2</a:t>
            </a:r>
          </a:p>
        </p:txBody>
      </p:sp>
      <p:sp>
        <p:nvSpPr>
          <p:cNvPr id="3" name="Titre 2">
            <a:extLst>
              <a:ext uri="{FF2B5EF4-FFF2-40B4-BE49-F238E27FC236}">
                <a16:creationId xmlns:a16="http://schemas.microsoft.com/office/drawing/2014/main" id="{5EBEAE12-96B7-DF32-72FC-7EE9CACEECA2}"/>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a:solidFill>
                  <a:schemeClr val="bg1"/>
                </a:solidFill>
              </a:rPr>
              <a:t>Which Liquid Mono-propellant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C621A1CC-8B8A-BEA3-0BC9-5D6EA048BF0E}"/>
              </a:ext>
            </a:extLst>
          </p:cNvPr>
          <p:cNvSpPr>
            <a:spLocks noGrp="1"/>
          </p:cNvSpPr>
          <p:nvPr>
            <p:ph type="sldNum" sz="quarter" idx="12"/>
          </p:nvPr>
        </p:nvSpPr>
        <p:spPr/>
        <p:txBody>
          <a:bodyPr/>
          <a:lstStyle/>
          <a:p>
            <a:fld id="{E1E1CD7C-2161-7D43-862E-CE4C333CD873}" type="slidenum">
              <a:rPr lang="fr-FR" smtClean="0"/>
              <a:pPr/>
              <a:t>30</a:t>
            </a:fld>
            <a:endParaRPr lang="fr-FR" dirty="0"/>
          </a:p>
        </p:txBody>
      </p:sp>
      <p:sp>
        <p:nvSpPr>
          <p:cNvPr id="7" name="Google Shape;119;p5">
            <a:extLst>
              <a:ext uri="{FF2B5EF4-FFF2-40B4-BE49-F238E27FC236}">
                <a16:creationId xmlns:a16="http://schemas.microsoft.com/office/drawing/2014/main" id="{5069226B-C933-ED5F-A1D6-2B6589C1B193}"/>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C4E6A90B-A267-8CBE-84C8-EB704AEA684F}"/>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9FC4A30B-04B5-4C84-8E64-11CB896AAEF8}"/>
              </a:ext>
            </a:extLst>
          </p:cNvPr>
          <p:cNvPicPr>
            <a:picLocks noChangeAspect="1"/>
          </p:cNvPicPr>
          <p:nvPr/>
        </p:nvPicPr>
        <p:blipFill>
          <a:blip r:embed="rId2"/>
          <a:stretch>
            <a:fillRect/>
          </a:stretch>
        </p:blipFill>
        <p:spPr>
          <a:xfrm>
            <a:off x="7813039" y="3592513"/>
            <a:ext cx="4362179" cy="3237123"/>
          </a:xfrm>
          <a:prstGeom prst="rect">
            <a:avLst/>
          </a:prstGeom>
        </p:spPr>
      </p:pic>
    </p:spTree>
    <p:extLst>
      <p:ext uri="{BB962C8B-B14F-4D97-AF65-F5344CB8AC3E}">
        <p14:creationId xmlns:p14="http://schemas.microsoft.com/office/powerpoint/2010/main" val="36983925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6E817-680B-DFDF-A529-66B5A402B944}"/>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08FA5E68-E776-D7BF-2207-4C84AB5B1444}"/>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a:t>
            </a:r>
            <a:r>
              <a:rPr lang="en-US" dirty="0">
                <a:solidFill>
                  <a:schemeClr val="tx1"/>
                </a:solidFill>
              </a:rPr>
              <a:t>liquid combustion </a:t>
            </a:r>
            <a:r>
              <a:rPr lang="en-US" sz="2400" dirty="0">
                <a:solidFill>
                  <a:schemeClr val="tx1"/>
                </a:solidFill>
              </a:rPr>
              <a:t>mono-propellant propulsion </a:t>
            </a:r>
            <a:endParaRPr lang="en-US" dirty="0"/>
          </a:p>
          <a:p>
            <a:pPr>
              <a:lnSpc>
                <a:spcPct val="100000"/>
              </a:lnSpc>
              <a:spcBef>
                <a:spcPts val="600"/>
              </a:spcBef>
            </a:pPr>
            <a:r>
              <a:rPr lang="de-DE" dirty="0" err="1"/>
              <a:t>Hydrazine</a:t>
            </a:r>
            <a:r>
              <a:rPr lang="de-DE" dirty="0"/>
              <a:t>  (N2H4) </a:t>
            </a:r>
            <a:r>
              <a:rPr lang="de-DE" dirty="0" err="1"/>
              <a:t>Characteristics</a:t>
            </a:r>
            <a:r>
              <a:rPr lang="de-DE" dirty="0"/>
              <a:t> </a:t>
            </a:r>
          </a:p>
          <a:p>
            <a:pPr lvl="1">
              <a:lnSpc>
                <a:spcPct val="100000"/>
              </a:lnSpc>
              <a:spcBef>
                <a:spcPts val="600"/>
              </a:spcBef>
            </a:pPr>
            <a:r>
              <a:rPr lang="de-DE" sz="2000" dirty="0" err="1"/>
              <a:t>Hydrazine</a:t>
            </a:r>
            <a:r>
              <a:rPr lang="de-DE" sz="2000" dirty="0"/>
              <a:t>: </a:t>
            </a:r>
            <a:r>
              <a:rPr lang="de-DE" sz="2000" dirty="0" err="1"/>
              <a:t>colourless</a:t>
            </a:r>
            <a:r>
              <a:rPr lang="de-DE" sz="2000" dirty="0"/>
              <a:t> </a:t>
            </a:r>
            <a:r>
              <a:rPr lang="de-DE" sz="2000" dirty="0" err="1"/>
              <a:t>hygroscopic</a:t>
            </a:r>
            <a:r>
              <a:rPr lang="de-DE" sz="2000" dirty="0"/>
              <a:t> liquid, </a:t>
            </a:r>
            <a:r>
              <a:rPr lang="de-DE" sz="2000" dirty="0" err="1"/>
              <a:t>oily</a:t>
            </a:r>
            <a:r>
              <a:rPr lang="de-DE" sz="2000" dirty="0"/>
              <a:t>, </a:t>
            </a:r>
            <a:r>
              <a:rPr lang="de-DE" sz="2000" dirty="0" err="1"/>
              <a:t>flammable</a:t>
            </a:r>
            <a:r>
              <a:rPr lang="de-DE" sz="2000" dirty="0"/>
              <a:t>, </a:t>
            </a:r>
          </a:p>
          <a:p>
            <a:pPr lvl="1">
              <a:lnSpc>
                <a:spcPct val="100000"/>
              </a:lnSpc>
              <a:spcBef>
                <a:spcPts val="600"/>
              </a:spcBef>
            </a:pPr>
            <a:r>
              <a:rPr lang="en-US" sz="2000" dirty="0"/>
              <a:t>Stable chemical, can be stored for long periods of time without loss of purity</a:t>
            </a:r>
          </a:p>
          <a:p>
            <a:pPr lvl="1">
              <a:lnSpc>
                <a:spcPct val="100000"/>
              </a:lnSpc>
              <a:spcBef>
                <a:spcPts val="600"/>
              </a:spcBef>
            </a:pPr>
            <a:r>
              <a:rPr lang="en-US" sz="2000" dirty="0"/>
              <a:t>Boiling point = 113.5 °C, Freezing point = 2 °C</a:t>
            </a:r>
          </a:p>
          <a:p>
            <a:pPr lvl="1">
              <a:lnSpc>
                <a:spcPct val="100000"/>
              </a:lnSpc>
              <a:spcBef>
                <a:spcPts val="600"/>
              </a:spcBef>
            </a:pPr>
            <a:r>
              <a:rPr lang="de-DE" sz="2000" dirty="0"/>
              <a:t>Density ~ 1008 kg/m³ at 20 °C</a:t>
            </a:r>
          </a:p>
          <a:p>
            <a:pPr lvl="1">
              <a:lnSpc>
                <a:spcPct val="100000"/>
              </a:lnSpc>
              <a:spcBef>
                <a:spcPts val="600"/>
              </a:spcBef>
            </a:pPr>
            <a:r>
              <a:rPr lang="en-US" sz="2000" dirty="0"/>
              <a:t>Fumes in air with </a:t>
            </a:r>
            <a:r>
              <a:rPr lang="en-US" sz="2000" dirty="0" err="1"/>
              <a:t>vapours</a:t>
            </a:r>
            <a:r>
              <a:rPr lang="en-US" sz="2000" dirty="0"/>
              <a:t> which are 4 % heavier than air</a:t>
            </a:r>
          </a:p>
          <a:p>
            <a:pPr lvl="1">
              <a:lnSpc>
                <a:spcPct val="100000"/>
              </a:lnSpc>
              <a:spcBef>
                <a:spcPts val="600"/>
              </a:spcBef>
            </a:pPr>
            <a:r>
              <a:rPr lang="en-US" sz="2000" dirty="0"/>
              <a:t>Fishy Ammonia-like </a:t>
            </a:r>
            <a:r>
              <a:rPr lang="en-US" sz="2000" dirty="0" err="1"/>
              <a:t>odour</a:t>
            </a:r>
            <a:r>
              <a:rPr lang="en-US" sz="2000" dirty="0"/>
              <a:t> detectable at a mean of 3.7 ppm</a:t>
            </a:r>
          </a:p>
        </p:txBody>
      </p:sp>
      <p:sp>
        <p:nvSpPr>
          <p:cNvPr id="3" name="Titre 2">
            <a:extLst>
              <a:ext uri="{FF2B5EF4-FFF2-40B4-BE49-F238E27FC236}">
                <a16:creationId xmlns:a16="http://schemas.microsoft.com/office/drawing/2014/main" id="{5EBEAE12-96B7-DF32-72FC-7EE9CACEECA2}"/>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a:solidFill>
                  <a:schemeClr val="bg1"/>
                </a:solidFill>
              </a:rPr>
              <a:t>Which Liquid Mono-propellant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C621A1CC-8B8A-BEA3-0BC9-5D6EA048BF0E}"/>
              </a:ext>
            </a:extLst>
          </p:cNvPr>
          <p:cNvSpPr>
            <a:spLocks noGrp="1"/>
          </p:cNvSpPr>
          <p:nvPr>
            <p:ph type="sldNum" sz="quarter" idx="12"/>
          </p:nvPr>
        </p:nvSpPr>
        <p:spPr/>
        <p:txBody>
          <a:bodyPr/>
          <a:lstStyle/>
          <a:p>
            <a:fld id="{E1E1CD7C-2161-7D43-862E-CE4C333CD873}" type="slidenum">
              <a:rPr lang="fr-FR" smtClean="0"/>
              <a:pPr/>
              <a:t>31</a:t>
            </a:fld>
            <a:endParaRPr lang="fr-FR" dirty="0"/>
          </a:p>
        </p:txBody>
      </p:sp>
      <p:sp>
        <p:nvSpPr>
          <p:cNvPr id="7" name="Google Shape;119;p5">
            <a:extLst>
              <a:ext uri="{FF2B5EF4-FFF2-40B4-BE49-F238E27FC236}">
                <a16:creationId xmlns:a16="http://schemas.microsoft.com/office/drawing/2014/main" id="{5069226B-C933-ED5F-A1D6-2B6589C1B193}"/>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C4E6A90B-A267-8CBE-84C8-EB704AEA684F}"/>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0554806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6E817-680B-DFDF-A529-66B5A402B944}"/>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08FA5E68-E776-D7BF-2207-4C84AB5B1444}"/>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a:t>
            </a:r>
            <a:r>
              <a:rPr lang="en-US" dirty="0">
                <a:solidFill>
                  <a:schemeClr val="tx1"/>
                </a:solidFill>
              </a:rPr>
              <a:t>liquid combustion </a:t>
            </a:r>
            <a:r>
              <a:rPr lang="en-US" sz="2400" dirty="0">
                <a:solidFill>
                  <a:schemeClr val="tx1"/>
                </a:solidFill>
              </a:rPr>
              <a:t>mono-propellant propulsion </a:t>
            </a:r>
            <a:endParaRPr lang="en-US" sz="2000" dirty="0"/>
          </a:p>
          <a:p>
            <a:pPr>
              <a:lnSpc>
                <a:spcPct val="100000"/>
              </a:lnSpc>
              <a:spcBef>
                <a:spcPts val="600"/>
              </a:spcBef>
            </a:pPr>
            <a:r>
              <a:rPr lang="en-US" dirty="0"/>
              <a:t>Hydrazine is a hazardous chemical!</a:t>
            </a:r>
          </a:p>
          <a:p>
            <a:pPr lvl="1">
              <a:lnSpc>
                <a:spcPct val="100000"/>
              </a:lnSpc>
              <a:spcBef>
                <a:spcPts val="600"/>
              </a:spcBef>
            </a:pPr>
            <a:r>
              <a:rPr lang="en-US" sz="2000" dirty="0"/>
              <a:t>Air </a:t>
            </a:r>
            <a:r>
              <a:rPr lang="en-US" sz="2000" dirty="0" err="1"/>
              <a:t>vapour</a:t>
            </a:r>
            <a:r>
              <a:rPr lang="en-US" sz="2000" dirty="0"/>
              <a:t> mixture can be highly flammable</a:t>
            </a:r>
          </a:p>
          <a:p>
            <a:pPr lvl="1">
              <a:lnSpc>
                <a:spcPct val="100000"/>
              </a:lnSpc>
              <a:spcBef>
                <a:spcPts val="600"/>
              </a:spcBef>
            </a:pPr>
            <a:r>
              <a:rPr lang="en-US" sz="2000" dirty="0"/>
              <a:t>Can cause fire on contact with rust</a:t>
            </a:r>
          </a:p>
          <a:p>
            <a:pPr lvl="1">
              <a:lnSpc>
                <a:spcPct val="100000"/>
              </a:lnSpc>
              <a:spcBef>
                <a:spcPts val="600"/>
              </a:spcBef>
            </a:pPr>
            <a:r>
              <a:rPr lang="en-US" sz="2000" dirty="0"/>
              <a:t>Protective clothing and breathing apparatus must be worn</a:t>
            </a:r>
          </a:p>
          <a:p>
            <a:pPr lvl="1">
              <a:lnSpc>
                <a:spcPct val="100000"/>
              </a:lnSpc>
              <a:spcBef>
                <a:spcPts val="600"/>
              </a:spcBef>
            </a:pPr>
            <a:r>
              <a:rPr lang="en-US" sz="2000" dirty="0"/>
              <a:t>Can detonate if subjected to physical shock (rapid adiabatic compression e.g. during priming)</a:t>
            </a:r>
          </a:p>
        </p:txBody>
      </p:sp>
      <p:sp>
        <p:nvSpPr>
          <p:cNvPr id="3" name="Titre 2">
            <a:extLst>
              <a:ext uri="{FF2B5EF4-FFF2-40B4-BE49-F238E27FC236}">
                <a16:creationId xmlns:a16="http://schemas.microsoft.com/office/drawing/2014/main" id="{5EBEAE12-96B7-DF32-72FC-7EE9CACEECA2}"/>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a:solidFill>
                  <a:schemeClr val="bg1"/>
                </a:solidFill>
              </a:rPr>
              <a:t>Which Liquid Mono-propellant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C621A1CC-8B8A-BEA3-0BC9-5D6EA048BF0E}"/>
              </a:ext>
            </a:extLst>
          </p:cNvPr>
          <p:cNvSpPr>
            <a:spLocks noGrp="1"/>
          </p:cNvSpPr>
          <p:nvPr>
            <p:ph type="sldNum" sz="quarter" idx="12"/>
          </p:nvPr>
        </p:nvSpPr>
        <p:spPr/>
        <p:txBody>
          <a:bodyPr/>
          <a:lstStyle/>
          <a:p>
            <a:fld id="{E1E1CD7C-2161-7D43-862E-CE4C333CD873}" type="slidenum">
              <a:rPr lang="fr-FR" smtClean="0"/>
              <a:pPr/>
              <a:t>32</a:t>
            </a:fld>
            <a:endParaRPr lang="fr-FR" dirty="0"/>
          </a:p>
        </p:txBody>
      </p:sp>
      <p:sp>
        <p:nvSpPr>
          <p:cNvPr id="7" name="Google Shape;119;p5">
            <a:extLst>
              <a:ext uri="{FF2B5EF4-FFF2-40B4-BE49-F238E27FC236}">
                <a16:creationId xmlns:a16="http://schemas.microsoft.com/office/drawing/2014/main" id="{5069226B-C933-ED5F-A1D6-2B6589C1B193}"/>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C4E6A90B-A267-8CBE-84C8-EB704AEA684F}"/>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1678669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6E817-680B-DFDF-A529-66B5A402B944}"/>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08FA5E68-E776-D7BF-2207-4C84AB5B1444}"/>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a:t>
            </a:r>
            <a:r>
              <a:rPr lang="en-US" dirty="0">
                <a:solidFill>
                  <a:schemeClr val="tx1"/>
                </a:solidFill>
              </a:rPr>
              <a:t>liquid combustion </a:t>
            </a:r>
            <a:r>
              <a:rPr lang="en-US" sz="2400" dirty="0">
                <a:solidFill>
                  <a:schemeClr val="tx1"/>
                </a:solidFill>
              </a:rPr>
              <a:t>mono-propellant propulsion </a:t>
            </a:r>
            <a:endParaRPr lang="en-US" sz="2000" dirty="0"/>
          </a:p>
        </p:txBody>
      </p:sp>
      <p:sp>
        <p:nvSpPr>
          <p:cNvPr id="3" name="Titre 2">
            <a:extLst>
              <a:ext uri="{FF2B5EF4-FFF2-40B4-BE49-F238E27FC236}">
                <a16:creationId xmlns:a16="http://schemas.microsoft.com/office/drawing/2014/main" id="{5EBEAE12-96B7-DF32-72FC-7EE9CACEECA2}"/>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a:solidFill>
                  <a:schemeClr val="bg1"/>
                </a:solidFill>
              </a:rPr>
              <a:t>Which Liquid Mono-propellant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C621A1CC-8B8A-BEA3-0BC9-5D6EA048BF0E}"/>
              </a:ext>
            </a:extLst>
          </p:cNvPr>
          <p:cNvSpPr>
            <a:spLocks noGrp="1"/>
          </p:cNvSpPr>
          <p:nvPr>
            <p:ph type="sldNum" sz="quarter" idx="12"/>
          </p:nvPr>
        </p:nvSpPr>
        <p:spPr/>
        <p:txBody>
          <a:bodyPr/>
          <a:lstStyle/>
          <a:p>
            <a:fld id="{E1E1CD7C-2161-7D43-862E-CE4C333CD873}" type="slidenum">
              <a:rPr lang="fr-FR" smtClean="0"/>
              <a:pPr/>
              <a:t>33</a:t>
            </a:fld>
            <a:endParaRPr lang="fr-FR" dirty="0"/>
          </a:p>
        </p:txBody>
      </p:sp>
      <p:sp>
        <p:nvSpPr>
          <p:cNvPr id="7" name="Google Shape;119;p5">
            <a:extLst>
              <a:ext uri="{FF2B5EF4-FFF2-40B4-BE49-F238E27FC236}">
                <a16:creationId xmlns:a16="http://schemas.microsoft.com/office/drawing/2014/main" id="{5069226B-C933-ED5F-A1D6-2B6589C1B193}"/>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C4E6A90B-A267-8CBE-84C8-EB704AEA684F}"/>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object 2">
            <a:extLst>
              <a:ext uri="{FF2B5EF4-FFF2-40B4-BE49-F238E27FC236}">
                <a16:creationId xmlns:a16="http://schemas.microsoft.com/office/drawing/2014/main" id="{0D9F6B1E-C4F2-4566-9BEF-DC27548DAB92}"/>
              </a:ext>
            </a:extLst>
          </p:cNvPr>
          <p:cNvPicPr/>
          <p:nvPr/>
        </p:nvPicPr>
        <p:blipFill>
          <a:blip r:embed="rId2" cstate="print"/>
          <a:stretch>
            <a:fillRect/>
          </a:stretch>
        </p:blipFill>
        <p:spPr>
          <a:xfrm>
            <a:off x="1680472" y="285428"/>
            <a:ext cx="9140427" cy="6459236"/>
          </a:xfrm>
          <a:prstGeom prst="rect">
            <a:avLst/>
          </a:prstGeom>
        </p:spPr>
      </p:pic>
    </p:spTree>
    <p:extLst>
      <p:ext uri="{BB962C8B-B14F-4D97-AF65-F5344CB8AC3E}">
        <p14:creationId xmlns:p14="http://schemas.microsoft.com/office/powerpoint/2010/main" val="446912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8B3AF-3549-0385-6B28-0372EBA4F72F}"/>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8DDF465-1D3C-3FA3-06F2-B6C6BF6F8870}"/>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a:t>
            </a:r>
            <a:r>
              <a:rPr lang="en-US" dirty="0">
                <a:solidFill>
                  <a:schemeClr val="tx1"/>
                </a:solidFill>
              </a:rPr>
              <a:t>liquid combustion </a:t>
            </a:r>
            <a:r>
              <a:rPr lang="en-US" sz="2400" dirty="0">
                <a:solidFill>
                  <a:schemeClr val="tx1"/>
                </a:solidFill>
              </a:rPr>
              <a:t>mono-propellant propulsion </a:t>
            </a:r>
          </a:p>
          <a:p>
            <a:pPr>
              <a:lnSpc>
                <a:spcPct val="100000"/>
              </a:lnSpc>
              <a:spcBef>
                <a:spcPts val="600"/>
              </a:spcBef>
            </a:pPr>
            <a:r>
              <a:rPr lang="en-US" dirty="0"/>
              <a:t>‘Greener’ propellant…</a:t>
            </a:r>
          </a:p>
          <a:p>
            <a:pPr lvl="1">
              <a:lnSpc>
                <a:spcPct val="100000"/>
              </a:lnSpc>
            </a:pPr>
            <a:r>
              <a:rPr lang="en-US" sz="2000" dirty="0"/>
              <a:t>HTP – High Test Peroxide (H2O2 – Hydrogen Peroxide concentration &gt; 85 %)</a:t>
            </a:r>
          </a:p>
          <a:p>
            <a:pPr lvl="1">
              <a:lnSpc>
                <a:spcPct val="100000"/>
              </a:lnSpc>
            </a:pPr>
            <a:r>
              <a:rPr lang="en-US" sz="2000" dirty="0"/>
              <a:t>ADN</a:t>
            </a:r>
          </a:p>
          <a:p>
            <a:pPr lvl="1">
              <a:lnSpc>
                <a:spcPct val="100000"/>
              </a:lnSpc>
            </a:pPr>
            <a:r>
              <a:rPr lang="en-US" sz="2000" dirty="0"/>
              <a:t>HAN</a:t>
            </a:r>
          </a:p>
          <a:p>
            <a:pPr lvl="1">
              <a:lnSpc>
                <a:spcPct val="100000"/>
              </a:lnSpc>
            </a:pPr>
            <a:r>
              <a:rPr lang="en-US" sz="2000" dirty="0"/>
              <a:t>LMP-103S</a:t>
            </a:r>
          </a:p>
          <a:p>
            <a:pPr lvl="1">
              <a:lnSpc>
                <a:spcPct val="100000"/>
              </a:lnSpc>
            </a:pPr>
            <a:r>
              <a:rPr lang="en-US" sz="2000" dirty="0"/>
              <a:t>In principle very similar to Hydrazine [N2H4] but potentially some specific features like decomposition, catalyst composition, heating, … </a:t>
            </a:r>
          </a:p>
          <a:p>
            <a:pPr lvl="1">
              <a:lnSpc>
                <a:spcPct val="100000"/>
              </a:lnSpc>
            </a:pPr>
            <a:r>
              <a:rPr lang="en-US" sz="2000" dirty="0"/>
              <a:t>Catalyst lifetime…</a:t>
            </a:r>
          </a:p>
          <a:p>
            <a:pPr lvl="1">
              <a:lnSpc>
                <a:spcPct val="100000"/>
              </a:lnSpc>
            </a:pPr>
            <a:r>
              <a:rPr lang="en-US" sz="2000" dirty="0"/>
              <a:t>Density Isp…</a:t>
            </a:r>
          </a:p>
        </p:txBody>
      </p:sp>
      <p:sp>
        <p:nvSpPr>
          <p:cNvPr id="3" name="Titre 2">
            <a:extLst>
              <a:ext uri="{FF2B5EF4-FFF2-40B4-BE49-F238E27FC236}">
                <a16:creationId xmlns:a16="http://schemas.microsoft.com/office/drawing/2014/main" id="{B85B0BB9-F952-B046-E70A-EF11652D4FE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a:solidFill>
                  <a:schemeClr val="bg1"/>
                </a:solidFill>
              </a:rPr>
              <a:t>Which Liquid Mono-propellant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ACEC0D0-F2E3-3104-FD69-B25FFBDC675E}"/>
              </a:ext>
            </a:extLst>
          </p:cNvPr>
          <p:cNvSpPr>
            <a:spLocks noGrp="1"/>
          </p:cNvSpPr>
          <p:nvPr>
            <p:ph type="sldNum" sz="quarter" idx="12"/>
          </p:nvPr>
        </p:nvSpPr>
        <p:spPr/>
        <p:txBody>
          <a:bodyPr/>
          <a:lstStyle/>
          <a:p>
            <a:fld id="{E1E1CD7C-2161-7D43-862E-CE4C333CD873}" type="slidenum">
              <a:rPr lang="fr-FR" smtClean="0"/>
              <a:pPr/>
              <a:t>34</a:t>
            </a:fld>
            <a:endParaRPr lang="fr-FR" dirty="0"/>
          </a:p>
        </p:txBody>
      </p:sp>
      <p:sp>
        <p:nvSpPr>
          <p:cNvPr id="7" name="Google Shape;119;p5">
            <a:extLst>
              <a:ext uri="{FF2B5EF4-FFF2-40B4-BE49-F238E27FC236}">
                <a16:creationId xmlns:a16="http://schemas.microsoft.com/office/drawing/2014/main" id="{3F18ADB2-1171-16B4-69AC-EDA7C550CFD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E5CCC090-3713-383D-0A6A-DD59A5A96467}"/>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6824097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8B3AF-3549-0385-6B28-0372EBA4F72F}"/>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8DDF465-1D3C-3FA3-06F2-B6C6BF6F8870}"/>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a:t>
            </a:r>
            <a:r>
              <a:rPr lang="en-US" dirty="0">
                <a:solidFill>
                  <a:schemeClr val="tx1"/>
                </a:solidFill>
              </a:rPr>
              <a:t>liquid combustion </a:t>
            </a:r>
            <a:r>
              <a:rPr lang="en-US" sz="2400" dirty="0">
                <a:solidFill>
                  <a:schemeClr val="tx1"/>
                </a:solidFill>
              </a:rPr>
              <a:t>mono-propellant propulsion </a:t>
            </a:r>
          </a:p>
          <a:p>
            <a:pPr>
              <a:lnSpc>
                <a:spcPct val="100000"/>
              </a:lnSpc>
              <a:spcBef>
                <a:spcPts val="600"/>
              </a:spcBef>
            </a:pPr>
            <a:r>
              <a:rPr lang="en-US" dirty="0"/>
              <a:t>‘Greener’ propellant…</a:t>
            </a:r>
          </a:p>
          <a:p>
            <a:pPr lvl="1"/>
            <a:r>
              <a:rPr lang="en-US" sz="2000" dirty="0"/>
              <a:t>Energetic ionic liquids</a:t>
            </a:r>
          </a:p>
          <a:p>
            <a:pPr lvl="2"/>
            <a:r>
              <a:rPr lang="en-US" dirty="0"/>
              <a:t>By definition, an ionic liquid is a salt with a melting point below 100 °C used in the liquid state</a:t>
            </a:r>
          </a:p>
          <a:p>
            <a:pPr lvl="2"/>
            <a:r>
              <a:rPr lang="en-US" dirty="0"/>
              <a:t>Ionic liquid mono propellants are usually mixtures of an oxidizer salt, a fuel and water</a:t>
            </a:r>
          </a:p>
          <a:p>
            <a:pPr lvl="2"/>
            <a:r>
              <a:rPr lang="en-US" dirty="0"/>
              <a:t>The most studied oxidizer salts for propellant applications are HNF (</a:t>
            </a:r>
            <a:r>
              <a:rPr lang="en-US" dirty="0" err="1"/>
              <a:t>Hydraziniumnitroformate</a:t>
            </a:r>
            <a:r>
              <a:rPr lang="en-US" dirty="0"/>
              <a:t>), HAN (</a:t>
            </a:r>
            <a:r>
              <a:rPr lang="en-US" dirty="0" err="1"/>
              <a:t>Hydroxylammoniumnitrates</a:t>
            </a:r>
            <a:r>
              <a:rPr lang="en-US" dirty="0"/>
              <a:t>) and ADN (</a:t>
            </a:r>
            <a:r>
              <a:rPr lang="en-US" dirty="0" err="1"/>
              <a:t>Ammoniumdinitramide</a:t>
            </a:r>
            <a:r>
              <a:rPr lang="en-US" dirty="0"/>
              <a:t>)</a:t>
            </a:r>
          </a:p>
          <a:p>
            <a:pPr lvl="2"/>
            <a:r>
              <a:rPr lang="en-US" dirty="0"/>
              <a:t>Two ADN formulations LMP-103S and FLP-106, have received particular attention in Europe</a:t>
            </a:r>
          </a:p>
        </p:txBody>
      </p:sp>
      <p:sp>
        <p:nvSpPr>
          <p:cNvPr id="3" name="Titre 2">
            <a:extLst>
              <a:ext uri="{FF2B5EF4-FFF2-40B4-BE49-F238E27FC236}">
                <a16:creationId xmlns:a16="http://schemas.microsoft.com/office/drawing/2014/main" id="{B85B0BB9-F952-B046-E70A-EF11652D4FE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a:solidFill>
                  <a:schemeClr val="bg1"/>
                </a:solidFill>
              </a:rPr>
              <a:t>Which Liquid Mono-propellant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ACEC0D0-F2E3-3104-FD69-B25FFBDC675E}"/>
              </a:ext>
            </a:extLst>
          </p:cNvPr>
          <p:cNvSpPr>
            <a:spLocks noGrp="1"/>
          </p:cNvSpPr>
          <p:nvPr>
            <p:ph type="sldNum" sz="quarter" idx="12"/>
          </p:nvPr>
        </p:nvSpPr>
        <p:spPr/>
        <p:txBody>
          <a:bodyPr/>
          <a:lstStyle/>
          <a:p>
            <a:fld id="{E1E1CD7C-2161-7D43-862E-CE4C333CD873}" type="slidenum">
              <a:rPr lang="fr-FR" smtClean="0"/>
              <a:pPr/>
              <a:t>35</a:t>
            </a:fld>
            <a:endParaRPr lang="fr-FR" dirty="0"/>
          </a:p>
        </p:txBody>
      </p:sp>
      <p:sp>
        <p:nvSpPr>
          <p:cNvPr id="7" name="Google Shape;119;p5">
            <a:extLst>
              <a:ext uri="{FF2B5EF4-FFF2-40B4-BE49-F238E27FC236}">
                <a16:creationId xmlns:a16="http://schemas.microsoft.com/office/drawing/2014/main" id="{3F18ADB2-1171-16B4-69AC-EDA7C550CFD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E5CCC090-3713-383D-0A6A-DD59A5A96467}"/>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8753175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8B3AF-3549-0385-6B28-0372EBA4F72F}"/>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8DDF465-1D3C-3FA3-06F2-B6C6BF6F8870}"/>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a:t>
            </a:r>
            <a:r>
              <a:rPr lang="en-US" dirty="0">
                <a:solidFill>
                  <a:schemeClr val="tx1"/>
                </a:solidFill>
              </a:rPr>
              <a:t>liquid combustion </a:t>
            </a:r>
            <a:r>
              <a:rPr lang="en-US" sz="2400" dirty="0">
                <a:solidFill>
                  <a:schemeClr val="tx1"/>
                </a:solidFill>
              </a:rPr>
              <a:t>mono-propellant propulsion </a:t>
            </a:r>
          </a:p>
          <a:p>
            <a:pPr>
              <a:lnSpc>
                <a:spcPct val="100000"/>
              </a:lnSpc>
              <a:spcBef>
                <a:spcPts val="600"/>
              </a:spcBef>
            </a:pPr>
            <a:r>
              <a:rPr lang="en-US" dirty="0"/>
              <a:t>‘Greener’ propellant…</a:t>
            </a:r>
          </a:p>
          <a:p>
            <a:pPr lvl="1"/>
            <a:r>
              <a:rPr lang="en-US" sz="2000" dirty="0"/>
              <a:t>Energetic ionic liquids</a:t>
            </a:r>
          </a:p>
          <a:p>
            <a:pPr lvl="2"/>
            <a:r>
              <a:rPr lang="en-US" dirty="0"/>
              <a:t>LMP-103S has been selected by the Swedish company ECAPS</a:t>
            </a:r>
          </a:p>
          <a:p>
            <a:pPr lvl="2"/>
            <a:r>
              <a:rPr lang="en-US" dirty="0"/>
              <a:t>A successful in-space demonstration was achieved on the PRISMA mission, using </a:t>
            </a:r>
            <a:br>
              <a:rPr lang="en-US" dirty="0"/>
            </a:br>
            <a:r>
              <a:rPr lang="en-US" dirty="0"/>
              <a:t>1 N thrusters and the monopropellant LMP-103S</a:t>
            </a:r>
          </a:p>
          <a:p>
            <a:pPr lvl="2"/>
            <a:r>
              <a:rPr lang="en-US" dirty="0"/>
              <a:t>Since then the HPGP technology based on LMP-103S now provides a low-hazardous and flight-proven, performance enhancer for small and secondary satellites</a:t>
            </a:r>
          </a:p>
          <a:p>
            <a:pPr lvl="2"/>
            <a:endParaRPr lang="en-US" sz="1800" dirty="0"/>
          </a:p>
        </p:txBody>
      </p:sp>
      <p:sp>
        <p:nvSpPr>
          <p:cNvPr id="3" name="Titre 2">
            <a:extLst>
              <a:ext uri="{FF2B5EF4-FFF2-40B4-BE49-F238E27FC236}">
                <a16:creationId xmlns:a16="http://schemas.microsoft.com/office/drawing/2014/main" id="{B85B0BB9-F952-B046-E70A-EF11652D4FE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a:solidFill>
                  <a:schemeClr val="bg1"/>
                </a:solidFill>
              </a:rPr>
              <a:t>Which Liquid Mono-propellant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ACEC0D0-F2E3-3104-FD69-B25FFBDC675E}"/>
              </a:ext>
            </a:extLst>
          </p:cNvPr>
          <p:cNvSpPr>
            <a:spLocks noGrp="1"/>
          </p:cNvSpPr>
          <p:nvPr>
            <p:ph type="sldNum" sz="quarter" idx="12"/>
          </p:nvPr>
        </p:nvSpPr>
        <p:spPr/>
        <p:txBody>
          <a:bodyPr/>
          <a:lstStyle/>
          <a:p>
            <a:fld id="{E1E1CD7C-2161-7D43-862E-CE4C333CD873}" type="slidenum">
              <a:rPr lang="fr-FR" smtClean="0"/>
              <a:pPr/>
              <a:t>36</a:t>
            </a:fld>
            <a:endParaRPr lang="fr-FR" dirty="0"/>
          </a:p>
        </p:txBody>
      </p:sp>
      <p:sp>
        <p:nvSpPr>
          <p:cNvPr id="7" name="Google Shape;119;p5">
            <a:extLst>
              <a:ext uri="{FF2B5EF4-FFF2-40B4-BE49-F238E27FC236}">
                <a16:creationId xmlns:a16="http://schemas.microsoft.com/office/drawing/2014/main" id="{3F18ADB2-1171-16B4-69AC-EDA7C550CFD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E5CCC090-3713-383D-0A6A-DD59A5A96467}"/>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3635619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8B3AF-3549-0385-6B28-0372EBA4F72F}"/>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8DDF465-1D3C-3FA3-06F2-B6C6BF6F8870}"/>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a:t>
            </a:r>
            <a:r>
              <a:rPr lang="en-US" dirty="0">
                <a:solidFill>
                  <a:schemeClr val="tx1"/>
                </a:solidFill>
              </a:rPr>
              <a:t>liquid combustion </a:t>
            </a:r>
            <a:r>
              <a:rPr lang="en-US" sz="2400" dirty="0">
                <a:solidFill>
                  <a:schemeClr val="tx1"/>
                </a:solidFill>
              </a:rPr>
              <a:t>mono-propellant propulsion </a:t>
            </a:r>
          </a:p>
          <a:p>
            <a:pPr>
              <a:lnSpc>
                <a:spcPct val="100000"/>
              </a:lnSpc>
              <a:spcBef>
                <a:spcPts val="600"/>
              </a:spcBef>
            </a:pPr>
            <a:r>
              <a:rPr lang="en-US" dirty="0"/>
              <a:t>‘Greener’ propellant…</a:t>
            </a:r>
          </a:p>
          <a:p>
            <a:pPr lvl="1"/>
            <a:r>
              <a:rPr lang="en-US" sz="2000" dirty="0"/>
              <a:t>Energetic ionic liquids</a:t>
            </a:r>
          </a:p>
          <a:p>
            <a:pPr lvl="2"/>
            <a:r>
              <a:rPr lang="en-US" sz="2000" dirty="0"/>
              <a:t>An important HAN formulation is the monopropellant AF- M315E respectively ASCENT (Advanced Spacecraft Energetic Non-Toxic Propellant)</a:t>
            </a:r>
          </a:p>
          <a:p>
            <a:pPr lvl="2"/>
            <a:r>
              <a:rPr lang="en-US" sz="2000" dirty="0"/>
              <a:t>The ASCENT propellant is used on the NASA cube sat mission which </a:t>
            </a:r>
            <a:r>
              <a:rPr lang="en-US" sz="2000" dirty="0">
                <a:effectLst/>
              </a:rPr>
              <a:t>failed to go into orbit around the moon earlier 2023 when debris blocked propellant lines for the spacecraft’s thrusters</a:t>
            </a:r>
          </a:p>
          <a:p>
            <a:pPr lvl="2"/>
            <a:r>
              <a:rPr lang="en-US" sz="2000" dirty="0">
                <a:effectLst/>
              </a:rPr>
              <a:t>Otherwise it could be stated that the propellant has performed a successful in-orbit demonstration as it is </a:t>
            </a:r>
            <a:r>
              <a:rPr lang="en-US" sz="2000" dirty="0"/>
              <a:t>suspec</a:t>
            </a:r>
            <a:r>
              <a:rPr lang="en-US" sz="2000" dirty="0">
                <a:effectLst/>
              </a:rPr>
              <a:t>ted that foreign object debris somewhere in the propulsion system caused the thruster problems</a:t>
            </a:r>
          </a:p>
        </p:txBody>
      </p:sp>
      <p:sp>
        <p:nvSpPr>
          <p:cNvPr id="3" name="Titre 2">
            <a:extLst>
              <a:ext uri="{FF2B5EF4-FFF2-40B4-BE49-F238E27FC236}">
                <a16:creationId xmlns:a16="http://schemas.microsoft.com/office/drawing/2014/main" id="{B85B0BB9-F952-B046-E70A-EF11652D4FE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a:solidFill>
                  <a:schemeClr val="bg1"/>
                </a:solidFill>
              </a:rPr>
              <a:t>Which Liquid Mono-propellant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ACEC0D0-F2E3-3104-FD69-B25FFBDC675E}"/>
              </a:ext>
            </a:extLst>
          </p:cNvPr>
          <p:cNvSpPr>
            <a:spLocks noGrp="1"/>
          </p:cNvSpPr>
          <p:nvPr>
            <p:ph type="sldNum" sz="quarter" idx="12"/>
          </p:nvPr>
        </p:nvSpPr>
        <p:spPr/>
        <p:txBody>
          <a:bodyPr/>
          <a:lstStyle/>
          <a:p>
            <a:fld id="{E1E1CD7C-2161-7D43-862E-CE4C333CD873}" type="slidenum">
              <a:rPr lang="fr-FR" smtClean="0"/>
              <a:pPr/>
              <a:t>37</a:t>
            </a:fld>
            <a:endParaRPr lang="fr-FR" dirty="0"/>
          </a:p>
        </p:txBody>
      </p:sp>
      <p:sp>
        <p:nvSpPr>
          <p:cNvPr id="7" name="Google Shape;119;p5">
            <a:extLst>
              <a:ext uri="{FF2B5EF4-FFF2-40B4-BE49-F238E27FC236}">
                <a16:creationId xmlns:a16="http://schemas.microsoft.com/office/drawing/2014/main" id="{3F18ADB2-1171-16B4-69AC-EDA7C550CFD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E5CCC090-3713-383D-0A6A-DD59A5A96467}"/>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DA9C3904-5691-4150-8703-F4FA80909083}"/>
              </a:ext>
            </a:extLst>
          </p:cNvPr>
          <p:cNvPicPr>
            <a:picLocks noChangeAspect="1"/>
          </p:cNvPicPr>
          <p:nvPr/>
        </p:nvPicPr>
        <p:blipFill>
          <a:blip r:embed="rId2"/>
          <a:stretch>
            <a:fillRect/>
          </a:stretch>
        </p:blipFill>
        <p:spPr>
          <a:xfrm>
            <a:off x="8415522" y="43522"/>
            <a:ext cx="3020754" cy="3587726"/>
          </a:xfrm>
          <a:prstGeom prst="rect">
            <a:avLst/>
          </a:prstGeom>
        </p:spPr>
      </p:pic>
    </p:spTree>
    <p:extLst>
      <p:ext uri="{BB962C8B-B14F-4D97-AF65-F5344CB8AC3E}">
        <p14:creationId xmlns:p14="http://schemas.microsoft.com/office/powerpoint/2010/main" val="9588309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8B3AF-3549-0385-6B28-0372EBA4F72F}"/>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8DDF465-1D3C-3FA3-06F2-B6C6BF6F8870}"/>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a:t>
            </a:r>
            <a:r>
              <a:rPr lang="en-US" dirty="0">
                <a:solidFill>
                  <a:schemeClr val="tx1"/>
                </a:solidFill>
              </a:rPr>
              <a:t>liquid combustion </a:t>
            </a:r>
            <a:r>
              <a:rPr lang="en-US" sz="2400" dirty="0">
                <a:solidFill>
                  <a:schemeClr val="tx1"/>
                </a:solidFill>
              </a:rPr>
              <a:t>mono-propellant propulsion </a:t>
            </a:r>
          </a:p>
          <a:p>
            <a:pPr>
              <a:lnSpc>
                <a:spcPct val="100000"/>
              </a:lnSpc>
              <a:spcBef>
                <a:spcPts val="600"/>
              </a:spcBef>
            </a:pPr>
            <a:r>
              <a:rPr lang="en-US" dirty="0"/>
              <a:t>‘Greener’ propellant…</a:t>
            </a:r>
          </a:p>
          <a:p>
            <a:pPr lvl="1"/>
            <a:r>
              <a:rPr lang="en-US" sz="2000" dirty="0"/>
              <a:t>Nitrous oxide</a:t>
            </a:r>
          </a:p>
          <a:p>
            <a:pPr lvl="2"/>
            <a:r>
              <a:rPr lang="en-US" dirty="0"/>
              <a:t>Another promising class of Green Propellants are the so called nitrous oxide fuel blends</a:t>
            </a:r>
          </a:p>
          <a:p>
            <a:pPr lvl="2"/>
            <a:r>
              <a:rPr lang="en-US" dirty="0"/>
              <a:t>Those fuel blends consist of nitrous oxide mixed with different hydrocarbons (e.g. C2H2, C2H4, or C2H6)</a:t>
            </a:r>
          </a:p>
          <a:p>
            <a:pPr lvl="2"/>
            <a:r>
              <a:rPr lang="en-US" dirty="0"/>
              <a:t>To obtain the propellant, the single components are pressurized, cooled (down to about 220K) and mixed</a:t>
            </a:r>
          </a:p>
          <a:p>
            <a:pPr lvl="2"/>
            <a:r>
              <a:rPr lang="en-US" dirty="0"/>
              <a:t>Characteristic for the blends are the high vapor pressures, which could enable self-pressurization of the whole propulsion system</a:t>
            </a:r>
          </a:p>
          <a:p>
            <a:pPr lvl="2"/>
            <a:r>
              <a:rPr lang="en-US" dirty="0"/>
              <a:t>One the one hand the high reactivity of the mixture offers the opportunity of a simple ignition system (e.g. a spark plug)</a:t>
            </a:r>
          </a:p>
        </p:txBody>
      </p:sp>
      <p:sp>
        <p:nvSpPr>
          <p:cNvPr id="3" name="Titre 2">
            <a:extLst>
              <a:ext uri="{FF2B5EF4-FFF2-40B4-BE49-F238E27FC236}">
                <a16:creationId xmlns:a16="http://schemas.microsoft.com/office/drawing/2014/main" id="{B85B0BB9-F952-B046-E70A-EF11652D4FE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a:solidFill>
                  <a:schemeClr val="bg1"/>
                </a:solidFill>
              </a:rPr>
              <a:t>Which Liquid Mono-propellant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ACEC0D0-F2E3-3104-FD69-B25FFBDC675E}"/>
              </a:ext>
            </a:extLst>
          </p:cNvPr>
          <p:cNvSpPr>
            <a:spLocks noGrp="1"/>
          </p:cNvSpPr>
          <p:nvPr>
            <p:ph type="sldNum" sz="quarter" idx="12"/>
          </p:nvPr>
        </p:nvSpPr>
        <p:spPr/>
        <p:txBody>
          <a:bodyPr/>
          <a:lstStyle/>
          <a:p>
            <a:fld id="{E1E1CD7C-2161-7D43-862E-CE4C333CD873}" type="slidenum">
              <a:rPr lang="fr-FR" smtClean="0"/>
              <a:pPr/>
              <a:t>38</a:t>
            </a:fld>
            <a:endParaRPr lang="fr-FR" dirty="0"/>
          </a:p>
        </p:txBody>
      </p:sp>
      <p:sp>
        <p:nvSpPr>
          <p:cNvPr id="7" name="Google Shape;119;p5">
            <a:extLst>
              <a:ext uri="{FF2B5EF4-FFF2-40B4-BE49-F238E27FC236}">
                <a16:creationId xmlns:a16="http://schemas.microsoft.com/office/drawing/2014/main" id="{3F18ADB2-1171-16B4-69AC-EDA7C550CFD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E5CCC090-3713-383D-0A6A-DD59A5A96467}"/>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9454145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8B3AF-3549-0385-6B28-0372EBA4F72F}"/>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8DDF465-1D3C-3FA3-06F2-B6C6BF6F8870}"/>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a:t>
            </a:r>
            <a:r>
              <a:rPr lang="en-US" dirty="0">
                <a:solidFill>
                  <a:schemeClr val="tx1"/>
                </a:solidFill>
              </a:rPr>
              <a:t>liquid combustion </a:t>
            </a:r>
            <a:r>
              <a:rPr lang="en-US" sz="2400" dirty="0">
                <a:solidFill>
                  <a:schemeClr val="tx1"/>
                </a:solidFill>
              </a:rPr>
              <a:t>mono-propellant propulsion </a:t>
            </a:r>
          </a:p>
          <a:p>
            <a:pPr>
              <a:lnSpc>
                <a:spcPct val="100000"/>
              </a:lnSpc>
              <a:spcBef>
                <a:spcPts val="600"/>
              </a:spcBef>
            </a:pPr>
            <a:r>
              <a:rPr lang="en-US" dirty="0"/>
              <a:t>‘Greener’ propellant…</a:t>
            </a:r>
          </a:p>
          <a:p>
            <a:pPr lvl="1"/>
            <a:r>
              <a:rPr lang="en-US" sz="2000" dirty="0"/>
              <a:t>Nitrous oxide</a:t>
            </a:r>
          </a:p>
          <a:p>
            <a:pPr lvl="2"/>
            <a:r>
              <a:rPr lang="en-US" sz="2000" dirty="0"/>
              <a:t>On the other hand, the whole propulsion system needs a proper flashback arrestor to avoid flame propagation into the tank during all possible operation modes</a:t>
            </a:r>
          </a:p>
          <a:p>
            <a:pPr lvl="2"/>
            <a:r>
              <a:rPr lang="en-US" sz="2000" dirty="0"/>
              <a:t>Another challenging aspect is the high combustion temperature of those premixed propellants</a:t>
            </a:r>
          </a:p>
          <a:p>
            <a:pPr lvl="2"/>
            <a:r>
              <a:rPr lang="en-US" sz="2000" dirty="0"/>
              <a:t>A reliable cooling system must be established to handle combustion temperatures up to 3500 K</a:t>
            </a:r>
          </a:p>
        </p:txBody>
      </p:sp>
      <p:sp>
        <p:nvSpPr>
          <p:cNvPr id="3" name="Titre 2">
            <a:extLst>
              <a:ext uri="{FF2B5EF4-FFF2-40B4-BE49-F238E27FC236}">
                <a16:creationId xmlns:a16="http://schemas.microsoft.com/office/drawing/2014/main" id="{B85B0BB9-F952-B046-E70A-EF11652D4FE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a:solidFill>
                  <a:schemeClr val="bg1"/>
                </a:solidFill>
              </a:rPr>
              <a:t>Which Liquid Mono-propellant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ACEC0D0-F2E3-3104-FD69-B25FFBDC675E}"/>
              </a:ext>
            </a:extLst>
          </p:cNvPr>
          <p:cNvSpPr>
            <a:spLocks noGrp="1"/>
          </p:cNvSpPr>
          <p:nvPr>
            <p:ph type="sldNum" sz="quarter" idx="12"/>
          </p:nvPr>
        </p:nvSpPr>
        <p:spPr/>
        <p:txBody>
          <a:bodyPr/>
          <a:lstStyle/>
          <a:p>
            <a:fld id="{E1E1CD7C-2161-7D43-862E-CE4C333CD873}" type="slidenum">
              <a:rPr lang="fr-FR" smtClean="0"/>
              <a:pPr/>
              <a:t>39</a:t>
            </a:fld>
            <a:endParaRPr lang="fr-FR" dirty="0"/>
          </a:p>
        </p:txBody>
      </p:sp>
      <p:sp>
        <p:nvSpPr>
          <p:cNvPr id="7" name="Google Shape;119;p5">
            <a:extLst>
              <a:ext uri="{FF2B5EF4-FFF2-40B4-BE49-F238E27FC236}">
                <a16:creationId xmlns:a16="http://schemas.microsoft.com/office/drawing/2014/main" id="{3F18ADB2-1171-16B4-69AC-EDA7C550CFD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E5CCC090-3713-383D-0A6A-DD59A5A96467}"/>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1431152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60223-8256-BBB1-5583-731E91A0DF6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4CDF3717-E5E6-D634-E776-FFB8032F21BD}"/>
              </a:ext>
            </a:extLst>
          </p:cNvPr>
          <p:cNvSpPr>
            <a:spLocks noGrp="1"/>
          </p:cNvSpPr>
          <p:nvPr>
            <p:ph idx="1"/>
          </p:nvPr>
        </p:nvSpPr>
        <p:spPr/>
        <p:txBody>
          <a:bodyPr>
            <a:noAutofit/>
          </a:bodyPr>
          <a:lstStyle/>
          <a:p>
            <a:pPr marL="91440" indent="0">
              <a:lnSpc>
                <a:spcPct val="100000"/>
              </a:lnSpc>
              <a:buNone/>
            </a:pPr>
            <a:r>
              <a:rPr lang="en-US" dirty="0"/>
              <a:t>Special Lecture:</a:t>
            </a:r>
          </a:p>
          <a:p>
            <a:pPr>
              <a:lnSpc>
                <a:spcPct val="100000"/>
              </a:lnSpc>
              <a:spcBef>
                <a:spcPts val="600"/>
              </a:spcBef>
            </a:pPr>
            <a:r>
              <a:rPr lang="en-US" dirty="0"/>
              <a:t>Presentation on </a:t>
            </a:r>
            <a:r>
              <a:rPr lang="en-US" b="1" i="1" dirty="0"/>
              <a:t>Electric Thrusters in VLEO + Test Facilities for Electric Thruster at EPFL </a:t>
            </a:r>
            <a:r>
              <a:rPr lang="en-US" dirty="0"/>
              <a:t>will be given on Tuesday, May 27</a:t>
            </a:r>
          </a:p>
        </p:txBody>
      </p:sp>
      <p:sp>
        <p:nvSpPr>
          <p:cNvPr id="3" name="Titre 2">
            <a:extLst>
              <a:ext uri="{FF2B5EF4-FFF2-40B4-BE49-F238E27FC236}">
                <a16:creationId xmlns:a16="http://schemas.microsoft.com/office/drawing/2014/main" id="{5C7A1BD9-5953-F57C-4182-F0E33947CA43}"/>
              </a:ext>
            </a:extLst>
          </p:cNvPr>
          <p:cNvSpPr>
            <a:spLocks noGrp="1"/>
          </p:cNvSpPr>
          <p:nvPr>
            <p:ph type="title"/>
          </p:nvPr>
        </p:nvSpPr>
        <p:spPr>
          <a:xfrm>
            <a:off x="1206500" y="176400"/>
            <a:ext cx="5400000" cy="1800000"/>
          </a:xfrm>
          <a:solidFill>
            <a:schemeClr val="tx1"/>
          </a:solidFill>
        </p:spPr>
        <p:txBody>
          <a:bodyPr anchor="ctr"/>
          <a:lstStyle/>
          <a:p>
            <a:r>
              <a:rPr lang="en-US" dirty="0">
                <a:solidFill>
                  <a:schemeClr val="bg1"/>
                </a:solidFill>
              </a:rPr>
              <a:t>Special Lecture</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B2DD074C-8341-C6C2-9774-41A861051FC8}"/>
              </a:ext>
            </a:extLst>
          </p:cNvPr>
          <p:cNvSpPr>
            <a:spLocks noGrp="1"/>
          </p:cNvSpPr>
          <p:nvPr>
            <p:ph type="sldNum" sz="quarter" idx="12"/>
          </p:nvPr>
        </p:nvSpPr>
        <p:spPr/>
        <p:txBody>
          <a:bodyPr/>
          <a:lstStyle/>
          <a:p>
            <a:fld id="{E1E1CD7C-2161-7D43-862E-CE4C333CD873}" type="slidenum">
              <a:rPr lang="fr-FR" smtClean="0"/>
              <a:pPr/>
              <a:t>4</a:t>
            </a:fld>
            <a:endParaRPr lang="fr-FR" dirty="0"/>
          </a:p>
        </p:txBody>
      </p:sp>
      <p:sp>
        <p:nvSpPr>
          <p:cNvPr id="7" name="Google Shape;119;p5">
            <a:extLst>
              <a:ext uri="{FF2B5EF4-FFF2-40B4-BE49-F238E27FC236}">
                <a16:creationId xmlns:a16="http://schemas.microsoft.com/office/drawing/2014/main" id="{E9D951D9-2250-E6A9-2A25-E1D08EA3CD07}"/>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11C20AC9-6341-7E15-9CAD-A9FFAD4A677A}"/>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3114018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8B3AF-3549-0385-6B28-0372EBA4F72F}"/>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8DDF465-1D3C-3FA3-06F2-B6C6BF6F8870}"/>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a:t>
            </a:r>
            <a:r>
              <a:rPr lang="en-US" dirty="0">
                <a:solidFill>
                  <a:schemeClr val="tx1"/>
                </a:solidFill>
              </a:rPr>
              <a:t>liquid combustion </a:t>
            </a:r>
            <a:r>
              <a:rPr lang="en-US" sz="2400" dirty="0">
                <a:solidFill>
                  <a:schemeClr val="tx1"/>
                </a:solidFill>
              </a:rPr>
              <a:t>mono-propellant propulsion </a:t>
            </a:r>
          </a:p>
          <a:p>
            <a:pPr>
              <a:lnSpc>
                <a:spcPct val="100000"/>
              </a:lnSpc>
              <a:spcBef>
                <a:spcPts val="600"/>
              </a:spcBef>
            </a:pPr>
            <a:r>
              <a:rPr lang="en-US" dirty="0"/>
              <a:t>‘Greener’ propellant…</a:t>
            </a:r>
          </a:p>
          <a:p>
            <a:pPr lvl="1"/>
            <a:r>
              <a:rPr lang="en-US" sz="2000" dirty="0"/>
              <a:t>Nitrous oxide</a:t>
            </a:r>
          </a:p>
          <a:p>
            <a:pPr lvl="2"/>
            <a:r>
              <a:rPr lang="en-US" sz="2000" dirty="0"/>
              <a:t>A significant advantage of the nitrous oxide fuel blends is their high </a:t>
            </a:r>
            <a:r>
              <a:rPr lang="en-US" sz="2000" dirty="0" err="1"/>
              <a:t>Isp</a:t>
            </a:r>
            <a:endParaRPr lang="en-US" sz="2000" dirty="0"/>
          </a:p>
          <a:p>
            <a:pPr lvl="2"/>
            <a:r>
              <a:rPr lang="en-US" sz="2000" dirty="0"/>
              <a:t>Depending on the mixture composition, an increase of 100 s compared to hydrazine is possible</a:t>
            </a:r>
          </a:p>
          <a:p>
            <a:pPr lvl="2"/>
            <a:r>
              <a:rPr lang="en-US" sz="2000" dirty="0"/>
              <a:t>Furthermore only minor health hazards arise, dealing with those propellant mixtures</a:t>
            </a:r>
          </a:p>
          <a:p>
            <a:pPr lvl="2"/>
            <a:r>
              <a:rPr lang="en-US" sz="2000" dirty="0"/>
              <a:t>So cheaper and easier handling seems to be possible</a:t>
            </a:r>
          </a:p>
        </p:txBody>
      </p:sp>
      <p:sp>
        <p:nvSpPr>
          <p:cNvPr id="3" name="Titre 2">
            <a:extLst>
              <a:ext uri="{FF2B5EF4-FFF2-40B4-BE49-F238E27FC236}">
                <a16:creationId xmlns:a16="http://schemas.microsoft.com/office/drawing/2014/main" id="{B85B0BB9-F952-B046-E70A-EF11652D4FE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a:solidFill>
                  <a:schemeClr val="bg1"/>
                </a:solidFill>
              </a:rPr>
              <a:t>Which Liquid Mono-propellant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ACEC0D0-F2E3-3104-FD69-B25FFBDC675E}"/>
              </a:ext>
            </a:extLst>
          </p:cNvPr>
          <p:cNvSpPr>
            <a:spLocks noGrp="1"/>
          </p:cNvSpPr>
          <p:nvPr>
            <p:ph type="sldNum" sz="quarter" idx="12"/>
          </p:nvPr>
        </p:nvSpPr>
        <p:spPr/>
        <p:txBody>
          <a:bodyPr/>
          <a:lstStyle/>
          <a:p>
            <a:fld id="{E1E1CD7C-2161-7D43-862E-CE4C333CD873}" type="slidenum">
              <a:rPr lang="fr-FR" smtClean="0"/>
              <a:pPr/>
              <a:t>40</a:t>
            </a:fld>
            <a:endParaRPr lang="fr-FR" dirty="0"/>
          </a:p>
        </p:txBody>
      </p:sp>
      <p:sp>
        <p:nvSpPr>
          <p:cNvPr id="7" name="Google Shape;119;p5">
            <a:extLst>
              <a:ext uri="{FF2B5EF4-FFF2-40B4-BE49-F238E27FC236}">
                <a16:creationId xmlns:a16="http://schemas.microsoft.com/office/drawing/2014/main" id="{3F18ADB2-1171-16B4-69AC-EDA7C550CFD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E5CCC090-3713-383D-0A6A-DD59A5A96467}"/>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7157665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8B3AF-3549-0385-6B28-0372EBA4F72F}"/>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8DDF465-1D3C-3FA3-06F2-B6C6BF6F8870}"/>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a:t>
            </a:r>
            <a:r>
              <a:rPr lang="en-US" dirty="0">
                <a:solidFill>
                  <a:schemeClr val="tx1"/>
                </a:solidFill>
              </a:rPr>
              <a:t>liquid combustion </a:t>
            </a:r>
            <a:r>
              <a:rPr lang="en-US" sz="2400" dirty="0">
                <a:solidFill>
                  <a:schemeClr val="tx1"/>
                </a:solidFill>
              </a:rPr>
              <a:t>mono-propellant propulsion </a:t>
            </a:r>
          </a:p>
          <a:p>
            <a:pPr>
              <a:lnSpc>
                <a:spcPct val="100000"/>
              </a:lnSpc>
              <a:spcBef>
                <a:spcPts val="600"/>
              </a:spcBef>
            </a:pPr>
            <a:r>
              <a:rPr lang="en-US" dirty="0"/>
              <a:t>‘Greener’ propellant…</a:t>
            </a:r>
          </a:p>
          <a:p>
            <a:pPr lvl="1"/>
            <a:r>
              <a:rPr lang="en-US" sz="2000" dirty="0"/>
              <a:t>Nitrous oxide</a:t>
            </a:r>
          </a:p>
          <a:p>
            <a:pPr lvl="2"/>
            <a:r>
              <a:rPr lang="en-US" sz="2000" dirty="0"/>
              <a:t>But…</a:t>
            </a:r>
          </a:p>
          <a:p>
            <a:pPr lvl="2" fontAlgn="base"/>
            <a:r>
              <a:rPr lang="en-US" sz="2000" dirty="0"/>
              <a:t>Three people have been killed and numerous persons injured by a prior explosion involving (nitrous oxide) in the motor design of Virgin Galactic space ship</a:t>
            </a:r>
          </a:p>
          <a:p>
            <a:pPr lvl="2" fontAlgn="base"/>
            <a:r>
              <a:rPr lang="en-US" sz="2000" dirty="0"/>
              <a:t>A report by the California Division of Occupational Safety and Health said the 2007 blast occurred three seconds after the start of a cold-flow test of nitrous oxide</a:t>
            </a:r>
          </a:p>
          <a:p>
            <a:pPr lvl="2" fontAlgn="base"/>
            <a:r>
              <a:rPr lang="en-US" sz="2000" dirty="0"/>
              <a:t>The engine was not firing during the test at the Mojave Air and Space Port</a:t>
            </a:r>
          </a:p>
        </p:txBody>
      </p:sp>
      <p:sp>
        <p:nvSpPr>
          <p:cNvPr id="3" name="Titre 2">
            <a:extLst>
              <a:ext uri="{FF2B5EF4-FFF2-40B4-BE49-F238E27FC236}">
                <a16:creationId xmlns:a16="http://schemas.microsoft.com/office/drawing/2014/main" id="{B85B0BB9-F952-B046-E70A-EF11652D4FE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a:solidFill>
                  <a:schemeClr val="bg1"/>
                </a:solidFill>
              </a:rPr>
              <a:t>Which Liquid Mono-propellant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ACEC0D0-F2E3-3104-FD69-B25FFBDC675E}"/>
              </a:ext>
            </a:extLst>
          </p:cNvPr>
          <p:cNvSpPr>
            <a:spLocks noGrp="1"/>
          </p:cNvSpPr>
          <p:nvPr>
            <p:ph type="sldNum" sz="quarter" idx="12"/>
          </p:nvPr>
        </p:nvSpPr>
        <p:spPr/>
        <p:txBody>
          <a:bodyPr/>
          <a:lstStyle/>
          <a:p>
            <a:fld id="{E1E1CD7C-2161-7D43-862E-CE4C333CD873}" type="slidenum">
              <a:rPr lang="fr-FR" smtClean="0"/>
              <a:pPr/>
              <a:t>41</a:t>
            </a:fld>
            <a:endParaRPr lang="fr-FR" dirty="0"/>
          </a:p>
        </p:txBody>
      </p:sp>
      <p:sp>
        <p:nvSpPr>
          <p:cNvPr id="7" name="Google Shape;119;p5">
            <a:extLst>
              <a:ext uri="{FF2B5EF4-FFF2-40B4-BE49-F238E27FC236}">
                <a16:creationId xmlns:a16="http://schemas.microsoft.com/office/drawing/2014/main" id="{3F18ADB2-1171-16B4-69AC-EDA7C550CFD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E5CCC090-3713-383D-0A6A-DD59A5A96467}"/>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41388518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8B3AF-3549-0385-6B28-0372EBA4F72F}"/>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8DDF465-1D3C-3FA3-06F2-B6C6BF6F8870}"/>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a:t>
            </a:r>
            <a:r>
              <a:rPr lang="en-US" dirty="0">
                <a:solidFill>
                  <a:schemeClr val="tx1"/>
                </a:solidFill>
              </a:rPr>
              <a:t>liquid combustion </a:t>
            </a:r>
            <a:r>
              <a:rPr lang="en-US" sz="2400" dirty="0">
                <a:solidFill>
                  <a:schemeClr val="tx1"/>
                </a:solidFill>
              </a:rPr>
              <a:t>mono-propellant propulsion </a:t>
            </a:r>
          </a:p>
          <a:p>
            <a:pPr>
              <a:lnSpc>
                <a:spcPct val="100000"/>
              </a:lnSpc>
              <a:spcBef>
                <a:spcPts val="600"/>
              </a:spcBef>
            </a:pPr>
            <a:r>
              <a:rPr lang="en-US" dirty="0"/>
              <a:t>‘Greener’ propellant…</a:t>
            </a:r>
          </a:p>
          <a:p>
            <a:pPr lvl="1"/>
            <a:r>
              <a:rPr lang="en-US" sz="2000" dirty="0"/>
              <a:t>Hydrogen Peroxide</a:t>
            </a:r>
          </a:p>
          <a:p>
            <a:pPr lvl="2"/>
            <a:r>
              <a:rPr lang="en-US" dirty="0"/>
              <a:t>Hydrogen peroxide is a third group of green propellants currently under investigation</a:t>
            </a:r>
          </a:p>
          <a:p>
            <a:pPr lvl="2"/>
            <a:r>
              <a:rPr lang="en-US" dirty="0"/>
              <a:t>Typically the concentration for H2O2 used as a rocket propellant is in between 80 to 90 %</a:t>
            </a:r>
          </a:p>
          <a:p>
            <a:pPr lvl="2"/>
            <a:r>
              <a:rPr lang="en-US" dirty="0"/>
              <a:t>Those concentrations are needed to achieve an </a:t>
            </a:r>
            <a:r>
              <a:rPr lang="en-US" dirty="0" err="1"/>
              <a:t>Isp</a:t>
            </a:r>
            <a:r>
              <a:rPr lang="en-US" dirty="0"/>
              <a:t> of about 150 s as a mono-propellant, which is quite low compared to hydrazine</a:t>
            </a:r>
          </a:p>
          <a:p>
            <a:pPr lvl="2"/>
            <a:r>
              <a:rPr lang="en-US" dirty="0"/>
              <a:t>Characteristic for hydrogen peroxide is its decomposition to O2 and H2O with time</a:t>
            </a:r>
          </a:p>
        </p:txBody>
      </p:sp>
      <p:sp>
        <p:nvSpPr>
          <p:cNvPr id="3" name="Titre 2">
            <a:extLst>
              <a:ext uri="{FF2B5EF4-FFF2-40B4-BE49-F238E27FC236}">
                <a16:creationId xmlns:a16="http://schemas.microsoft.com/office/drawing/2014/main" id="{B85B0BB9-F952-B046-E70A-EF11652D4FE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a:solidFill>
                  <a:schemeClr val="bg1"/>
                </a:solidFill>
              </a:rPr>
              <a:t>Which Liquid Mono-propellant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ACEC0D0-F2E3-3104-FD69-B25FFBDC675E}"/>
              </a:ext>
            </a:extLst>
          </p:cNvPr>
          <p:cNvSpPr>
            <a:spLocks noGrp="1"/>
          </p:cNvSpPr>
          <p:nvPr>
            <p:ph type="sldNum" sz="quarter" idx="12"/>
          </p:nvPr>
        </p:nvSpPr>
        <p:spPr/>
        <p:txBody>
          <a:bodyPr/>
          <a:lstStyle/>
          <a:p>
            <a:fld id="{E1E1CD7C-2161-7D43-862E-CE4C333CD873}" type="slidenum">
              <a:rPr lang="fr-FR" smtClean="0"/>
              <a:pPr/>
              <a:t>42</a:t>
            </a:fld>
            <a:endParaRPr lang="fr-FR" dirty="0"/>
          </a:p>
        </p:txBody>
      </p:sp>
      <p:sp>
        <p:nvSpPr>
          <p:cNvPr id="7" name="Google Shape;119;p5">
            <a:extLst>
              <a:ext uri="{FF2B5EF4-FFF2-40B4-BE49-F238E27FC236}">
                <a16:creationId xmlns:a16="http://schemas.microsoft.com/office/drawing/2014/main" id="{3F18ADB2-1171-16B4-69AC-EDA7C550CFD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E5CCC090-3713-383D-0A6A-DD59A5A96467}"/>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6361931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8B3AF-3549-0385-6B28-0372EBA4F72F}"/>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8DDF465-1D3C-3FA3-06F2-B6C6BF6F8870}"/>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a:t>
            </a:r>
            <a:r>
              <a:rPr lang="en-US" dirty="0">
                <a:solidFill>
                  <a:schemeClr val="tx1"/>
                </a:solidFill>
              </a:rPr>
              <a:t>liquid combustion </a:t>
            </a:r>
            <a:r>
              <a:rPr lang="en-US" sz="2400" dirty="0">
                <a:solidFill>
                  <a:schemeClr val="tx1"/>
                </a:solidFill>
              </a:rPr>
              <a:t>mono-propellant propulsion </a:t>
            </a:r>
          </a:p>
          <a:p>
            <a:pPr>
              <a:lnSpc>
                <a:spcPct val="100000"/>
              </a:lnSpc>
              <a:spcBef>
                <a:spcPts val="600"/>
              </a:spcBef>
            </a:pPr>
            <a:r>
              <a:rPr lang="en-US" dirty="0"/>
              <a:t>‘Greener’ propellant…</a:t>
            </a:r>
          </a:p>
          <a:p>
            <a:pPr lvl="1"/>
            <a:r>
              <a:rPr lang="en-US" sz="2000" dirty="0"/>
              <a:t>Hydrogen Peroxide</a:t>
            </a:r>
          </a:p>
          <a:p>
            <a:pPr lvl="2"/>
            <a:r>
              <a:rPr lang="en-US" dirty="0"/>
              <a:t>Due to its reactivity, compatible materials have to be selected carefully</a:t>
            </a:r>
          </a:p>
          <a:p>
            <a:pPr lvl="2"/>
            <a:r>
              <a:rPr lang="en-US" dirty="0"/>
              <a:t>Advantages of H2O2 are its benign effect on environment and the low health hazards</a:t>
            </a:r>
          </a:p>
          <a:p>
            <a:pPr lvl="2"/>
            <a:r>
              <a:rPr lang="en-US" dirty="0"/>
              <a:t>Furthermore a catalytic decomposition is possible and the combustion temperature is significant lower than that of other green propellant candidates</a:t>
            </a:r>
          </a:p>
          <a:p>
            <a:pPr lvl="2"/>
            <a:r>
              <a:rPr lang="en-US" dirty="0"/>
              <a:t>The explosive hazards coming along with the use of hydrogen peroxide need to be more thoroughly investigated</a:t>
            </a:r>
          </a:p>
        </p:txBody>
      </p:sp>
      <p:sp>
        <p:nvSpPr>
          <p:cNvPr id="3" name="Titre 2">
            <a:extLst>
              <a:ext uri="{FF2B5EF4-FFF2-40B4-BE49-F238E27FC236}">
                <a16:creationId xmlns:a16="http://schemas.microsoft.com/office/drawing/2014/main" id="{B85B0BB9-F952-B046-E70A-EF11652D4FE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a:solidFill>
                  <a:schemeClr val="bg1"/>
                </a:solidFill>
              </a:rPr>
              <a:t>Which Liquid Mono-propellant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ACEC0D0-F2E3-3104-FD69-B25FFBDC675E}"/>
              </a:ext>
            </a:extLst>
          </p:cNvPr>
          <p:cNvSpPr>
            <a:spLocks noGrp="1"/>
          </p:cNvSpPr>
          <p:nvPr>
            <p:ph type="sldNum" sz="quarter" idx="12"/>
          </p:nvPr>
        </p:nvSpPr>
        <p:spPr/>
        <p:txBody>
          <a:bodyPr/>
          <a:lstStyle/>
          <a:p>
            <a:fld id="{E1E1CD7C-2161-7D43-862E-CE4C333CD873}" type="slidenum">
              <a:rPr lang="fr-FR" smtClean="0"/>
              <a:pPr/>
              <a:t>43</a:t>
            </a:fld>
            <a:endParaRPr lang="fr-FR" dirty="0"/>
          </a:p>
        </p:txBody>
      </p:sp>
      <p:sp>
        <p:nvSpPr>
          <p:cNvPr id="7" name="Google Shape;119;p5">
            <a:extLst>
              <a:ext uri="{FF2B5EF4-FFF2-40B4-BE49-F238E27FC236}">
                <a16:creationId xmlns:a16="http://schemas.microsoft.com/office/drawing/2014/main" id="{3F18ADB2-1171-16B4-69AC-EDA7C550CFD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E5CCC090-3713-383D-0A6A-DD59A5A96467}"/>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117266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C1421-1A96-0FEE-6E72-4EC36FC058F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2C9A1D49-C324-796A-FBBD-BD62F5C3C4EB}"/>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a:t>
            </a:r>
            <a:r>
              <a:rPr lang="en-US" dirty="0">
                <a:solidFill>
                  <a:schemeClr val="tx1"/>
                </a:solidFill>
              </a:rPr>
              <a:t>liquid combustion </a:t>
            </a:r>
            <a:r>
              <a:rPr lang="en-US" sz="2400" dirty="0">
                <a:solidFill>
                  <a:schemeClr val="tx1"/>
                </a:solidFill>
              </a:rPr>
              <a:t>mono-propellant propulsion </a:t>
            </a:r>
          </a:p>
          <a:p>
            <a:pPr>
              <a:lnSpc>
                <a:spcPct val="100000"/>
              </a:lnSpc>
              <a:spcBef>
                <a:spcPts val="600"/>
              </a:spcBef>
            </a:pPr>
            <a:r>
              <a:rPr lang="en-US" dirty="0"/>
              <a:t>‘Greener’ propellant…</a:t>
            </a:r>
          </a:p>
        </p:txBody>
      </p:sp>
      <p:sp>
        <p:nvSpPr>
          <p:cNvPr id="3" name="Titre 2">
            <a:extLst>
              <a:ext uri="{FF2B5EF4-FFF2-40B4-BE49-F238E27FC236}">
                <a16:creationId xmlns:a16="http://schemas.microsoft.com/office/drawing/2014/main" id="{E4668C27-09D4-EB87-C042-BCCEB63EE70A}"/>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a:solidFill>
                  <a:schemeClr val="bg1"/>
                </a:solidFill>
              </a:rPr>
              <a:t>Which Liquid Mono-propellant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7CD2D67D-94DB-CB6F-4747-540ACA563AAD}"/>
              </a:ext>
            </a:extLst>
          </p:cNvPr>
          <p:cNvSpPr>
            <a:spLocks noGrp="1"/>
          </p:cNvSpPr>
          <p:nvPr>
            <p:ph type="sldNum" sz="quarter" idx="12"/>
          </p:nvPr>
        </p:nvSpPr>
        <p:spPr/>
        <p:txBody>
          <a:bodyPr/>
          <a:lstStyle/>
          <a:p>
            <a:fld id="{E1E1CD7C-2161-7D43-862E-CE4C333CD873}" type="slidenum">
              <a:rPr lang="fr-FR" smtClean="0"/>
              <a:pPr/>
              <a:t>44</a:t>
            </a:fld>
            <a:endParaRPr lang="fr-FR" dirty="0"/>
          </a:p>
        </p:txBody>
      </p:sp>
      <p:sp>
        <p:nvSpPr>
          <p:cNvPr id="7" name="Google Shape;119;p5">
            <a:extLst>
              <a:ext uri="{FF2B5EF4-FFF2-40B4-BE49-F238E27FC236}">
                <a16:creationId xmlns:a16="http://schemas.microsoft.com/office/drawing/2014/main" id="{FFA4F655-8FB2-78FE-609D-8EA552EA599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BDD6FE54-E785-D2EC-2A5D-9C7A8C95965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4" name="Grafik 3">
            <a:extLst>
              <a:ext uri="{FF2B5EF4-FFF2-40B4-BE49-F238E27FC236}">
                <a16:creationId xmlns:a16="http://schemas.microsoft.com/office/drawing/2014/main" id="{8D8E1258-CDDC-73F9-0FBA-F5AE7406141B}"/>
              </a:ext>
            </a:extLst>
          </p:cNvPr>
          <p:cNvPicPr>
            <a:picLocks noChangeAspect="1"/>
          </p:cNvPicPr>
          <p:nvPr/>
        </p:nvPicPr>
        <p:blipFill>
          <a:blip r:embed="rId2"/>
          <a:stretch>
            <a:fillRect/>
          </a:stretch>
        </p:blipFill>
        <p:spPr>
          <a:xfrm>
            <a:off x="1371476" y="3534255"/>
            <a:ext cx="9918189" cy="2872016"/>
          </a:xfrm>
          <a:prstGeom prst="rect">
            <a:avLst/>
          </a:prstGeom>
        </p:spPr>
      </p:pic>
    </p:spTree>
    <p:extLst>
      <p:ext uri="{BB962C8B-B14F-4D97-AF65-F5344CB8AC3E}">
        <p14:creationId xmlns:p14="http://schemas.microsoft.com/office/powerpoint/2010/main" val="19100608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1B9E8-92F0-D799-8185-8E340134152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137CE704-A31F-1FC3-C9A7-6133958EDB49}"/>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a:t>
            </a:r>
            <a:r>
              <a:rPr lang="en-US" dirty="0">
                <a:solidFill>
                  <a:schemeClr val="tx1"/>
                </a:solidFill>
              </a:rPr>
              <a:t>liquid combustion </a:t>
            </a:r>
            <a:r>
              <a:rPr lang="en-US" sz="2400" dirty="0">
                <a:solidFill>
                  <a:schemeClr val="tx1"/>
                </a:solidFill>
              </a:rPr>
              <a:t>mono-propellant propulsion </a:t>
            </a:r>
            <a:endParaRPr lang="en-US" dirty="0"/>
          </a:p>
          <a:p>
            <a:pPr>
              <a:lnSpc>
                <a:spcPct val="100000"/>
              </a:lnSpc>
              <a:spcBef>
                <a:spcPts val="600"/>
              </a:spcBef>
            </a:pPr>
            <a:r>
              <a:rPr lang="en-US" dirty="0"/>
              <a:t>Example: Benchmark Space Systems Ocelot thruster using HTP</a:t>
            </a:r>
          </a:p>
          <a:p>
            <a:pPr lvl="1">
              <a:lnSpc>
                <a:spcPct val="100000"/>
              </a:lnSpc>
            </a:pPr>
            <a:r>
              <a:rPr lang="en-US" sz="2000" dirty="0"/>
              <a:t>HTP (High Test Peroxide with concentration of more than 85 % H2O2) provides interesting performance</a:t>
            </a:r>
          </a:p>
        </p:txBody>
      </p:sp>
      <p:sp>
        <p:nvSpPr>
          <p:cNvPr id="3" name="Titre 2">
            <a:extLst>
              <a:ext uri="{FF2B5EF4-FFF2-40B4-BE49-F238E27FC236}">
                <a16:creationId xmlns:a16="http://schemas.microsoft.com/office/drawing/2014/main" id="{543D1E6E-0789-58BB-5C57-D8A92B1FADC0}"/>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a:solidFill>
                  <a:schemeClr val="bg1"/>
                </a:solidFill>
              </a:rPr>
              <a:t>Which Liquid Mono-propellant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D2FE2963-8366-0B96-256C-F6BA18CFE71B}"/>
              </a:ext>
            </a:extLst>
          </p:cNvPr>
          <p:cNvSpPr>
            <a:spLocks noGrp="1"/>
          </p:cNvSpPr>
          <p:nvPr>
            <p:ph type="sldNum" sz="quarter" idx="12"/>
          </p:nvPr>
        </p:nvSpPr>
        <p:spPr/>
        <p:txBody>
          <a:bodyPr/>
          <a:lstStyle/>
          <a:p>
            <a:fld id="{E1E1CD7C-2161-7D43-862E-CE4C333CD873}" type="slidenum">
              <a:rPr lang="fr-FR" smtClean="0"/>
              <a:pPr/>
              <a:t>45</a:t>
            </a:fld>
            <a:endParaRPr lang="fr-FR" dirty="0"/>
          </a:p>
        </p:txBody>
      </p:sp>
      <p:sp>
        <p:nvSpPr>
          <p:cNvPr id="7" name="Google Shape;119;p5">
            <a:extLst>
              <a:ext uri="{FF2B5EF4-FFF2-40B4-BE49-F238E27FC236}">
                <a16:creationId xmlns:a16="http://schemas.microsoft.com/office/drawing/2014/main" id="{AA7191E1-D9D4-2CA8-F432-D090407B4F2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B25696A1-60D7-AE83-CFAE-390DC0C78B9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4" name="Grafik 3">
            <a:extLst>
              <a:ext uri="{FF2B5EF4-FFF2-40B4-BE49-F238E27FC236}">
                <a16:creationId xmlns:a16="http://schemas.microsoft.com/office/drawing/2014/main" id="{D98DDE36-CB3A-459E-2B68-65AE92B5F6A7}"/>
              </a:ext>
            </a:extLst>
          </p:cNvPr>
          <p:cNvPicPr>
            <a:picLocks noChangeAspect="1"/>
          </p:cNvPicPr>
          <p:nvPr/>
        </p:nvPicPr>
        <p:blipFill>
          <a:blip r:embed="rId2"/>
          <a:stretch>
            <a:fillRect/>
          </a:stretch>
        </p:blipFill>
        <p:spPr>
          <a:xfrm rot="16200000">
            <a:off x="4896149" y="3053900"/>
            <a:ext cx="2399704" cy="4687793"/>
          </a:xfrm>
          <a:prstGeom prst="rect">
            <a:avLst/>
          </a:prstGeom>
        </p:spPr>
      </p:pic>
    </p:spTree>
    <p:extLst>
      <p:ext uri="{BB962C8B-B14F-4D97-AF65-F5344CB8AC3E}">
        <p14:creationId xmlns:p14="http://schemas.microsoft.com/office/powerpoint/2010/main" val="2271071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31C90-1D04-1640-03E1-3E69B2838D23}"/>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5C21A6A3-5F81-9055-4EF0-3271050E1130}"/>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a:t>
            </a:r>
            <a:r>
              <a:rPr lang="en-US" dirty="0">
                <a:solidFill>
                  <a:schemeClr val="tx1"/>
                </a:solidFill>
              </a:rPr>
              <a:t>liquid combustion </a:t>
            </a:r>
            <a:r>
              <a:rPr lang="en-US" sz="2400" dirty="0">
                <a:solidFill>
                  <a:schemeClr val="tx1"/>
                </a:solidFill>
              </a:rPr>
              <a:t>mono-propellant propulsion </a:t>
            </a:r>
          </a:p>
          <a:p>
            <a:pPr>
              <a:lnSpc>
                <a:spcPct val="100000"/>
              </a:lnSpc>
              <a:spcBef>
                <a:spcPts val="600"/>
              </a:spcBef>
            </a:pPr>
            <a:r>
              <a:rPr lang="en-US" dirty="0"/>
              <a:t>Example: TU Delft thruster using HTP</a:t>
            </a:r>
          </a:p>
          <a:p>
            <a:pPr lvl="1">
              <a:lnSpc>
                <a:spcPct val="100000"/>
              </a:lnSpc>
            </a:pPr>
            <a:r>
              <a:rPr lang="en-US" sz="2000" dirty="0"/>
              <a:t>HTP (High Test Peroxide) could also be </a:t>
            </a:r>
            <a:br>
              <a:rPr lang="en-US" sz="2000" dirty="0"/>
            </a:br>
            <a:r>
              <a:rPr lang="en-US" sz="2000" dirty="0"/>
              <a:t>ignited by thermal decomposition and not </a:t>
            </a:r>
            <a:br>
              <a:rPr lang="en-US" sz="2000" dirty="0"/>
            </a:br>
            <a:r>
              <a:rPr lang="en-US" sz="2000" dirty="0"/>
              <a:t>only exothermic decomposition (e.g. </a:t>
            </a:r>
            <a:br>
              <a:rPr lang="en-US" sz="2000" dirty="0"/>
            </a:br>
            <a:r>
              <a:rPr lang="en-US" sz="2000" dirty="0"/>
              <a:t>thermal wire) </a:t>
            </a:r>
          </a:p>
        </p:txBody>
      </p:sp>
      <p:sp>
        <p:nvSpPr>
          <p:cNvPr id="3" name="Titre 2">
            <a:extLst>
              <a:ext uri="{FF2B5EF4-FFF2-40B4-BE49-F238E27FC236}">
                <a16:creationId xmlns:a16="http://schemas.microsoft.com/office/drawing/2014/main" id="{C386B93D-8B95-0BE9-5A7E-97853D09F48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a:solidFill>
                  <a:schemeClr val="bg1"/>
                </a:solidFill>
              </a:rPr>
              <a:t>Which Liquid Mono-propellant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20912B77-7C4A-8F78-A03D-58EABACB220A}"/>
              </a:ext>
            </a:extLst>
          </p:cNvPr>
          <p:cNvSpPr>
            <a:spLocks noGrp="1"/>
          </p:cNvSpPr>
          <p:nvPr>
            <p:ph type="sldNum" sz="quarter" idx="12"/>
          </p:nvPr>
        </p:nvSpPr>
        <p:spPr/>
        <p:txBody>
          <a:bodyPr/>
          <a:lstStyle/>
          <a:p>
            <a:fld id="{E1E1CD7C-2161-7D43-862E-CE4C333CD873}" type="slidenum">
              <a:rPr lang="fr-FR" smtClean="0"/>
              <a:pPr/>
              <a:t>46</a:t>
            </a:fld>
            <a:endParaRPr lang="fr-FR" dirty="0"/>
          </a:p>
        </p:txBody>
      </p:sp>
      <p:sp>
        <p:nvSpPr>
          <p:cNvPr id="7" name="Google Shape;119;p5">
            <a:extLst>
              <a:ext uri="{FF2B5EF4-FFF2-40B4-BE49-F238E27FC236}">
                <a16:creationId xmlns:a16="http://schemas.microsoft.com/office/drawing/2014/main" id="{6204C160-043E-03E6-37D9-AA164CE765EC}"/>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14AD2677-09E1-69C7-DA8E-C6C2A6EDD639}"/>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121B6E1C-07BE-72FA-6EE0-1421206D2D13}"/>
              </a:ext>
            </a:extLst>
          </p:cNvPr>
          <p:cNvPicPr>
            <a:picLocks noChangeAspect="1"/>
          </p:cNvPicPr>
          <p:nvPr/>
        </p:nvPicPr>
        <p:blipFill>
          <a:blip r:embed="rId2"/>
          <a:stretch>
            <a:fillRect/>
          </a:stretch>
        </p:blipFill>
        <p:spPr>
          <a:xfrm>
            <a:off x="6069037" y="478420"/>
            <a:ext cx="5963482" cy="2543530"/>
          </a:xfrm>
          <a:prstGeom prst="rect">
            <a:avLst/>
          </a:prstGeom>
        </p:spPr>
      </p:pic>
      <p:pic>
        <p:nvPicPr>
          <p:cNvPr id="11" name="Grafik 10">
            <a:extLst>
              <a:ext uri="{FF2B5EF4-FFF2-40B4-BE49-F238E27FC236}">
                <a16:creationId xmlns:a16="http://schemas.microsoft.com/office/drawing/2014/main" id="{53327CD3-9384-D096-EB08-4D5F4358E239}"/>
              </a:ext>
            </a:extLst>
          </p:cNvPr>
          <p:cNvPicPr>
            <a:picLocks noChangeAspect="1"/>
          </p:cNvPicPr>
          <p:nvPr/>
        </p:nvPicPr>
        <p:blipFill>
          <a:blip r:embed="rId3"/>
          <a:stretch>
            <a:fillRect/>
          </a:stretch>
        </p:blipFill>
        <p:spPr>
          <a:xfrm>
            <a:off x="7275229" y="3021950"/>
            <a:ext cx="4772691" cy="3219899"/>
          </a:xfrm>
          <a:prstGeom prst="rect">
            <a:avLst/>
          </a:prstGeom>
        </p:spPr>
      </p:pic>
    </p:spTree>
    <p:extLst>
      <p:ext uri="{BB962C8B-B14F-4D97-AF65-F5344CB8AC3E}">
        <p14:creationId xmlns:p14="http://schemas.microsoft.com/office/powerpoint/2010/main" val="29063854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2D4C9-1F42-E832-C143-A74D7384801C}"/>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65EFCC6E-40B3-9FF2-AF24-D068C24C2220}"/>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a:t>
            </a:r>
            <a:r>
              <a:rPr lang="en-US" dirty="0">
                <a:solidFill>
                  <a:schemeClr val="tx1"/>
                </a:solidFill>
              </a:rPr>
              <a:t>liquid combustion </a:t>
            </a:r>
            <a:r>
              <a:rPr lang="en-US" sz="2400" dirty="0">
                <a:solidFill>
                  <a:schemeClr val="tx1"/>
                </a:solidFill>
              </a:rPr>
              <a:t>mono-propellant propulsion </a:t>
            </a:r>
            <a:endParaRPr lang="en-US" dirty="0"/>
          </a:p>
          <a:p>
            <a:pPr>
              <a:lnSpc>
                <a:spcPct val="100000"/>
              </a:lnSpc>
              <a:spcBef>
                <a:spcPts val="600"/>
              </a:spcBef>
            </a:pPr>
            <a:r>
              <a:rPr lang="en-US" dirty="0"/>
              <a:t>Example: TU Delft thruster using HTP</a:t>
            </a:r>
          </a:p>
          <a:p>
            <a:pPr lvl="1">
              <a:lnSpc>
                <a:spcPct val="100000"/>
              </a:lnSpc>
            </a:pPr>
            <a:r>
              <a:rPr lang="en-US" sz="2000" dirty="0"/>
              <a:t>HTP (High Test Peroxide) could also be </a:t>
            </a:r>
            <a:br>
              <a:rPr lang="en-US" sz="2000" dirty="0"/>
            </a:br>
            <a:r>
              <a:rPr lang="en-US" sz="2000" dirty="0"/>
              <a:t>ignited by thermal decomposition and not </a:t>
            </a:r>
            <a:br>
              <a:rPr lang="en-US" sz="2000" dirty="0"/>
            </a:br>
            <a:r>
              <a:rPr lang="en-US" sz="2000" dirty="0"/>
              <a:t>only exothermic decomposition (e.g. </a:t>
            </a:r>
            <a:br>
              <a:rPr lang="en-US" sz="2000" dirty="0"/>
            </a:br>
            <a:r>
              <a:rPr lang="en-US" sz="2000" dirty="0"/>
              <a:t>thermal wire) </a:t>
            </a:r>
          </a:p>
        </p:txBody>
      </p:sp>
      <p:sp>
        <p:nvSpPr>
          <p:cNvPr id="3" name="Titre 2">
            <a:extLst>
              <a:ext uri="{FF2B5EF4-FFF2-40B4-BE49-F238E27FC236}">
                <a16:creationId xmlns:a16="http://schemas.microsoft.com/office/drawing/2014/main" id="{42CF0C59-C7CC-0BFD-293E-FB82F4D51E0A}"/>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a:solidFill>
                  <a:schemeClr val="bg1"/>
                </a:solidFill>
              </a:rPr>
              <a:t>Which Liquid Mono-propellant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1FBCF24F-3808-6481-4ABB-CE47CC209E6D}"/>
              </a:ext>
            </a:extLst>
          </p:cNvPr>
          <p:cNvSpPr>
            <a:spLocks noGrp="1"/>
          </p:cNvSpPr>
          <p:nvPr>
            <p:ph type="sldNum" sz="quarter" idx="12"/>
          </p:nvPr>
        </p:nvSpPr>
        <p:spPr/>
        <p:txBody>
          <a:bodyPr/>
          <a:lstStyle/>
          <a:p>
            <a:fld id="{E1E1CD7C-2161-7D43-862E-CE4C333CD873}" type="slidenum">
              <a:rPr lang="fr-FR" smtClean="0"/>
              <a:pPr/>
              <a:t>47</a:t>
            </a:fld>
            <a:endParaRPr lang="fr-FR" dirty="0"/>
          </a:p>
        </p:txBody>
      </p:sp>
      <p:sp>
        <p:nvSpPr>
          <p:cNvPr id="7" name="Google Shape;119;p5">
            <a:extLst>
              <a:ext uri="{FF2B5EF4-FFF2-40B4-BE49-F238E27FC236}">
                <a16:creationId xmlns:a16="http://schemas.microsoft.com/office/drawing/2014/main" id="{EC030BE8-340C-AE72-67D7-D6A7815C0D97}"/>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49D57A76-4807-E0B8-718B-1618A5099FBA}"/>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13" name="Grafik 12">
            <a:extLst>
              <a:ext uri="{FF2B5EF4-FFF2-40B4-BE49-F238E27FC236}">
                <a16:creationId xmlns:a16="http://schemas.microsoft.com/office/drawing/2014/main" id="{B79DF986-6027-4582-684F-89C8D4BDAF61}"/>
              </a:ext>
            </a:extLst>
          </p:cNvPr>
          <p:cNvPicPr>
            <a:picLocks noChangeAspect="1"/>
          </p:cNvPicPr>
          <p:nvPr/>
        </p:nvPicPr>
        <p:blipFill>
          <a:blip r:embed="rId2"/>
          <a:stretch>
            <a:fillRect/>
          </a:stretch>
        </p:blipFill>
        <p:spPr>
          <a:xfrm>
            <a:off x="7122015" y="2844042"/>
            <a:ext cx="4925905" cy="3189025"/>
          </a:xfrm>
          <a:prstGeom prst="rect">
            <a:avLst/>
          </a:prstGeom>
        </p:spPr>
      </p:pic>
    </p:spTree>
    <p:extLst>
      <p:ext uri="{BB962C8B-B14F-4D97-AF65-F5344CB8AC3E}">
        <p14:creationId xmlns:p14="http://schemas.microsoft.com/office/powerpoint/2010/main" val="4751496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751AB-A8C1-B486-8460-D459EF306E4D}"/>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0C83B2BF-A0A9-9809-8349-EDA165525FB8}"/>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a:t>
            </a:r>
            <a:r>
              <a:rPr lang="en-US" dirty="0">
                <a:solidFill>
                  <a:schemeClr val="tx1"/>
                </a:solidFill>
              </a:rPr>
              <a:t>liquid combustion </a:t>
            </a:r>
            <a:r>
              <a:rPr lang="en-US" sz="2400" dirty="0">
                <a:solidFill>
                  <a:schemeClr val="tx1"/>
                </a:solidFill>
              </a:rPr>
              <a:t>mono-propellant propulsion </a:t>
            </a:r>
            <a:endParaRPr lang="en-US" dirty="0"/>
          </a:p>
          <a:p>
            <a:pPr>
              <a:lnSpc>
                <a:spcPct val="100000"/>
              </a:lnSpc>
              <a:spcBef>
                <a:spcPts val="600"/>
              </a:spcBef>
            </a:pPr>
            <a:r>
              <a:rPr lang="en-US" dirty="0"/>
              <a:t>Example: Benchmark Space Systems Ocelot thruster using HTP</a:t>
            </a:r>
          </a:p>
          <a:p>
            <a:pPr lvl="1">
              <a:lnSpc>
                <a:spcPct val="100000"/>
              </a:lnSpc>
            </a:pPr>
            <a:r>
              <a:rPr lang="en-US" sz="2000" dirty="0"/>
              <a:t>But HTP decomposes over time…</a:t>
            </a:r>
          </a:p>
        </p:txBody>
      </p:sp>
      <p:sp>
        <p:nvSpPr>
          <p:cNvPr id="3" name="Titre 2">
            <a:extLst>
              <a:ext uri="{FF2B5EF4-FFF2-40B4-BE49-F238E27FC236}">
                <a16:creationId xmlns:a16="http://schemas.microsoft.com/office/drawing/2014/main" id="{66DE54CF-2769-E6FB-7656-CD3BC4D5603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a:solidFill>
                  <a:schemeClr val="bg1"/>
                </a:solidFill>
              </a:rPr>
              <a:t>Which Liquid Mono-propellant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194741A9-F8DE-0B93-8F1B-640AFFF636AE}"/>
              </a:ext>
            </a:extLst>
          </p:cNvPr>
          <p:cNvSpPr>
            <a:spLocks noGrp="1"/>
          </p:cNvSpPr>
          <p:nvPr>
            <p:ph type="sldNum" sz="quarter" idx="12"/>
          </p:nvPr>
        </p:nvSpPr>
        <p:spPr/>
        <p:txBody>
          <a:bodyPr/>
          <a:lstStyle/>
          <a:p>
            <a:fld id="{E1E1CD7C-2161-7D43-862E-CE4C333CD873}" type="slidenum">
              <a:rPr lang="fr-FR" smtClean="0"/>
              <a:pPr/>
              <a:t>48</a:t>
            </a:fld>
            <a:endParaRPr lang="fr-FR" dirty="0"/>
          </a:p>
        </p:txBody>
      </p:sp>
      <p:sp>
        <p:nvSpPr>
          <p:cNvPr id="7" name="Google Shape;119;p5">
            <a:extLst>
              <a:ext uri="{FF2B5EF4-FFF2-40B4-BE49-F238E27FC236}">
                <a16:creationId xmlns:a16="http://schemas.microsoft.com/office/drawing/2014/main" id="{432581A6-8334-77B0-9086-009215292CE9}"/>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3B3CB40-F056-159E-0CAE-5144DEDF02D3}"/>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0902519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86117-D214-92C9-083E-9C24019836B2}"/>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A0B69312-C6FD-DCEE-C4A6-A9402E15334C}"/>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a:t>
            </a:r>
            <a:r>
              <a:rPr lang="en-US" dirty="0">
                <a:solidFill>
                  <a:schemeClr val="tx1"/>
                </a:solidFill>
              </a:rPr>
              <a:t>liquid combustion </a:t>
            </a:r>
            <a:r>
              <a:rPr lang="en-US" sz="2400" dirty="0">
                <a:solidFill>
                  <a:schemeClr val="tx1"/>
                </a:solidFill>
              </a:rPr>
              <a:t>mono-propellant propulsion </a:t>
            </a:r>
            <a:endParaRPr lang="en-US" dirty="0"/>
          </a:p>
          <a:p>
            <a:pPr>
              <a:lnSpc>
                <a:spcPct val="100000"/>
              </a:lnSpc>
              <a:spcBef>
                <a:spcPts val="600"/>
              </a:spcBef>
            </a:pPr>
            <a:r>
              <a:rPr lang="en-US" dirty="0"/>
              <a:t>Example: Benchmark Space Systems Ocelot thruster using HTP</a:t>
            </a:r>
          </a:p>
          <a:p>
            <a:pPr lvl="1">
              <a:lnSpc>
                <a:spcPct val="100000"/>
              </a:lnSpc>
            </a:pPr>
            <a:r>
              <a:rPr lang="en-US" sz="2000" dirty="0"/>
              <a:t>But HTP decomposes over time…</a:t>
            </a:r>
          </a:p>
        </p:txBody>
      </p:sp>
      <p:sp>
        <p:nvSpPr>
          <p:cNvPr id="3" name="Titre 2">
            <a:extLst>
              <a:ext uri="{FF2B5EF4-FFF2-40B4-BE49-F238E27FC236}">
                <a16:creationId xmlns:a16="http://schemas.microsoft.com/office/drawing/2014/main" id="{5505D6F8-546F-CFF4-D7E9-A8CB0475C278}"/>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a:solidFill>
                  <a:schemeClr val="bg1"/>
                </a:solidFill>
              </a:rPr>
              <a:t>Which Liquid Mono-propellant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5A5FCB19-4E98-54CD-AB8A-55066CEC9289}"/>
              </a:ext>
            </a:extLst>
          </p:cNvPr>
          <p:cNvSpPr>
            <a:spLocks noGrp="1"/>
          </p:cNvSpPr>
          <p:nvPr>
            <p:ph type="sldNum" sz="quarter" idx="12"/>
          </p:nvPr>
        </p:nvSpPr>
        <p:spPr/>
        <p:txBody>
          <a:bodyPr/>
          <a:lstStyle/>
          <a:p>
            <a:fld id="{E1E1CD7C-2161-7D43-862E-CE4C333CD873}" type="slidenum">
              <a:rPr lang="fr-FR" smtClean="0"/>
              <a:pPr/>
              <a:t>49</a:t>
            </a:fld>
            <a:endParaRPr lang="fr-FR" dirty="0"/>
          </a:p>
        </p:txBody>
      </p:sp>
      <p:sp>
        <p:nvSpPr>
          <p:cNvPr id="7" name="Google Shape;119;p5">
            <a:extLst>
              <a:ext uri="{FF2B5EF4-FFF2-40B4-BE49-F238E27FC236}">
                <a16:creationId xmlns:a16="http://schemas.microsoft.com/office/drawing/2014/main" id="{75D87E94-9BA0-5AC7-B88E-EC2D77F35D0D}"/>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2AA602E6-84DA-A6B9-AF23-D07D51DF227A}"/>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descr="Ein Bild, das Diagramm enthält.&#10;&#10;Automatisch generierte Beschreibung">
            <a:extLst>
              <a:ext uri="{FF2B5EF4-FFF2-40B4-BE49-F238E27FC236}">
                <a16:creationId xmlns:a16="http://schemas.microsoft.com/office/drawing/2014/main" id="{267729FC-C0CE-A4F5-0699-E8CC8C705ED2}"/>
              </a:ext>
            </a:extLst>
          </p:cNvPr>
          <p:cNvPicPr>
            <a:picLocks noChangeAspect="1"/>
          </p:cNvPicPr>
          <p:nvPr/>
        </p:nvPicPr>
        <p:blipFill>
          <a:blip r:embed="rId2"/>
          <a:stretch>
            <a:fillRect/>
          </a:stretch>
        </p:blipFill>
        <p:spPr>
          <a:xfrm>
            <a:off x="2679781" y="2939848"/>
            <a:ext cx="7355255" cy="3792553"/>
          </a:xfrm>
          <a:prstGeom prst="rect">
            <a:avLst/>
          </a:prstGeom>
        </p:spPr>
      </p:pic>
    </p:spTree>
    <p:extLst>
      <p:ext uri="{BB962C8B-B14F-4D97-AF65-F5344CB8AC3E}">
        <p14:creationId xmlns:p14="http://schemas.microsoft.com/office/powerpoint/2010/main" val="3650322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FB10A-9D82-9ACA-CB5A-B7DFD3875756}"/>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8DC036B0-AC30-FEF9-F27F-5A6C3921D17C}"/>
              </a:ext>
            </a:extLst>
          </p:cNvPr>
          <p:cNvSpPr>
            <a:spLocks noGrp="1"/>
          </p:cNvSpPr>
          <p:nvPr>
            <p:ph idx="1"/>
          </p:nvPr>
        </p:nvSpPr>
        <p:spPr/>
        <p:txBody>
          <a:bodyPr>
            <a:noAutofit/>
          </a:bodyPr>
          <a:lstStyle/>
          <a:p>
            <a:pPr marL="91440" indent="0">
              <a:lnSpc>
                <a:spcPct val="100000"/>
              </a:lnSpc>
              <a:buNone/>
            </a:pPr>
            <a:r>
              <a:rPr lang="en-US" dirty="0"/>
              <a:t>ERT Test Facility Visit (including firing demonstration):</a:t>
            </a:r>
          </a:p>
          <a:p>
            <a:pPr>
              <a:lnSpc>
                <a:spcPct val="100000"/>
              </a:lnSpc>
              <a:spcBef>
                <a:spcPts val="600"/>
              </a:spcBef>
            </a:pPr>
            <a:r>
              <a:rPr lang="en-US" dirty="0"/>
              <a:t>Test facility visit is proposed for Wednesday, May 28 starting between 9 to 10 am</a:t>
            </a:r>
          </a:p>
          <a:p>
            <a:pPr>
              <a:lnSpc>
                <a:spcPct val="100000"/>
              </a:lnSpc>
              <a:spcBef>
                <a:spcPts val="600"/>
              </a:spcBef>
            </a:pPr>
            <a:r>
              <a:rPr lang="en-US" dirty="0"/>
              <a:t>Who is interested to join?</a:t>
            </a:r>
          </a:p>
          <a:p>
            <a:pPr>
              <a:lnSpc>
                <a:spcPct val="100000"/>
              </a:lnSpc>
              <a:spcBef>
                <a:spcPts val="600"/>
              </a:spcBef>
            </a:pPr>
            <a:r>
              <a:rPr lang="en-US" dirty="0"/>
              <a:t>Agenda:</a:t>
            </a:r>
          </a:p>
          <a:p>
            <a:pPr lvl="1">
              <a:lnSpc>
                <a:spcPct val="100000"/>
              </a:lnSpc>
              <a:spcBef>
                <a:spcPts val="600"/>
              </a:spcBef>
            </a:pPr>
            <a:r>
              <a:rPr lang="en-US" sz="2000" dirty="0"/>
              <a:t>Test facility tour</a:t>
            </a:r>
          </a:p>
          <a:p>
            <a:pPr lvl="1">
              <a:lnSpc>
                <a:spcPct val="100000"/>
              </a:lnSpc>
              <a:spcBef>
                <a:spcPts val="600"/>
              </a:spcBef>
            </a:pPr>
            <a:r>
              <a:rPr lang="en-US" sz="2000" dirty="0"/>
              <a:t>Hot firing test (TBC)</a:t>
            </a:r>
          </a:p>
        </p:txBody>
      </p:sp>
      <p:sp>
        <p:nvSpPr>
          <p:cNvPr id="3" name="Titre 2">
            <a:extLst>
              <a:ext uri="{FF2B5EF4-FFF2-40B4-BE49-F238E27FC236}">
                <a16:creationId xmlns:a16="http://schemas.microsoft.com/office/drawing/2014/main" id="{378C9A1F-1377-F921-E1D7-6E6DA76AF314}"/>
              </a:ext>
            </a:extLst>
          </p:cNvPr>
          <p:cNvSpPr>
            <a:spLocks noGrp="1"/>
          </p:cNvSpPr>
          <p:nvPr>
            <p:ph type="title"/>
          </p:nvPr>
        </p:nvSpPr>
        <p:spPr>
          <a:xfrm>
            <a:off x="1206500" y="176400"/>
            <a:ext cx="5400000" cy="1800000"/>
          </a:xfrm>
          <a:solidFill>
            <a:schemeClr val="tx1"/>
          </a:solidFill>
        </p:spPr>
        <p:txBody>
          <a:bodyPr anchor="ctr"/>
          <a:lstStyle/>
          <a:p>
            <a:r>
              <a:rPr lang="en-US" dirty="0">
                <a:solidFill>
                  <a:schemeClr val="bg1"/>
                </a:solidFill>
              </a:rPr>
              <a:t>Test Facility Visit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D90BD5C0-AC25-FEA2-4B9E-D7D1BC768F98}"/>
              </a:ext>
            </a:extLst>
          </p:cNvPr>
          <p:cNvSpPr>
            <a:spLocks noGrp="1"/>
          </p:cNvSpPr>
          <p:nvPr>
            <p:ph type="sldNum" sz="quarter" idx="12"/>
          </p:nvPr>
        </p:nvSpPr>
        <p:spPr/>
        <p:txBody>
          <a:bodyPr/>
          <a:lstStyle/>
          <a:p>
            <a:fld id="{E1E1CD7C-2161-7D43-862E-CE4C333CD873}" type="slidenum">
              <a:rPr lang="fr-FR" smtClean="0"/>
              <a:pPr/>
              <a:t>5</a:t>
            </a:fld>
            <a:endParaRPr lang="fr-FR" dirty="0"/>
          </a:p>
        </p:txBody>
      </p:sp>
      <p:sp>
        <p:nvSpPr>
          <p:cNvPr id="7" name="Google Shape;119;p5">
            <a:extLst>
              <a:ext uri="{FF2B5EF4-FFF2-40B4-BE49-F238E27FC236}">
                <a16:creationId xmlns:a16="http://schemas.microsoft.com/office/drawing/2014/main" id="{9C6FB227-22AD-AFC5-5C9A-B27467C8A673}"/>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F3DAE8F2-9602-851E-4287-30DBD68C1E87}"/>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2302551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63532-04B6-D8BA-6567-02B81FF4B233}"/>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8F209C66-735A-BC43-26E2-C7A62AD6474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a:t>
            </a:r>
            <a:r>
              <a:rPr lang="en-US" dirty="0">
                <a:solidFill>
                  <a:schemeClr val="tx1"/>
                </a:solidFill>
              </a:rPr>
              <a:t>liquid combustion </a:t>
            </a:r>
            <a:r>
              <a:rPr lang="en-US" sz="2400" dirty="0">
                <a:solidFill>
                  <a:schemeClr val="tx1"/>
                </a:solidFill>
              </a:rPr>
              <a:t>mono-propellant propulsion </a:t>
            </a:r>
          </a:p>
          <a:p>
            <a:pPr>
              <a:lnSpc>
                <a:spcPct val="100000"/>
              </a:lnSpc>
              <a:spcBef>
                <a:spcPts val="600"/>
              </a:spcBef>
            </a:pPr>
            <a:r>
              <a:rPr lang="en-US" dirty="0"/>
              <a:t>Example: Benchmark Space Systems Ocelot thruster using HTP</a:t>
            </a:r>
          </a:p>
          <a:p>
            <a:pPr lvl="1">
              <a:lnSpc>
                <a:spcPct val="100000"/>
              </a:lnSpc>
            </a:pPr>
            <a:r>
              <a:rPr lang="en-US" sz="2000" dirty="0"/>
              <a:t>HTP was used a lot at the </a:t>
            </a:r>
            <a:br>
              <a:rPr lang="en-US" sz="2000" dirty="0"/>
            </a:br>
            <a:r>
              <a:rPr lang="en-US" sz="2000" dirty="0"/>
              <a:t>beginning of the space race</a:t>
            </a:r>
          </a:p>
        </p:txBody>
      </p:sp>
      <p:sp>
        <p:nvSpPr>
          <p:cNvPr id="3" name="Titre 2">
            <a:extLst>
              <a:ext uri="{FF2B5EF4-FFF2-40B4-BE49-F238E27FC236}">
                <a16:creationId xmlns:a16="http://schemas.microsoft.com/office/drawing/2014/main" id="{0DC9C7BB-36D9-69EE-9025-0A31DD8B62A1}"/>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a:solidFill>
                  <a:schemeClr val="bg1"/>
                </a:solidFill>
              </a:rPr>
              <a:t>Which Liquid Mono-propellant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3DA0724E-CAD5-2C61-CF5F-BEC78F57F3A1}"/>
              </a:ext>
            </a:extLst>
          </p:cNvPr>
          <p:cNvSpPr>
            <a:spLocks noGrp="1"/>
          </p:cNvSpPr>
          <p:nvPr>
            <p:ph type="sldNum" sz="quarter" idx="12"/>
          </p:nvPr>
        </p:nvSpPr>
        <p:spPr/>
        <p:txBody>
          <a:bodyPr/>
          <a:lstStyle/>
          <a:p>
            <a:fld id="{E1E1CD7C-2161-7D43-862E-CE4C333CD873}" type="slidenum">
              <a:rPr lang="fr-FR" smtClean="0"/>
              <a:pPr/>
              <a:t>50</a:t>
            </a:fld>
            <a:endParaRPr lang="fr-FR" dirty="0"/>
          </a:p>
        </p:txBody>
      </p:sp>
      <p:sp>
        <p:nvSpPr>
          <p:cNvPr id="7" name="Google Shape;119;p5">
            <a:extLst>
              <a:ext uri="{FF2B5EF4-FFF2-40B4-BE49-F238E27FC236}">
                <a16:creationId xmlns:a16="http://schemas.microsoft.com/office/drawing/2014/main" id="{5E8DAA37-4C59-15F6-5D85-75509DB42F4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3E62E4C-32F0-4168-CD41-C9E16EABFADA}"/>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4" name="Grafik 3">
            <a:extLst>
              <a:ext uri="{FF2B5EF4-FFF2-40B4-BE49-F238E27FC236}">
                <a16:creationId xmlns:a16="http://schemas.microsoft.com/office/drawing/2014/main" id="{867D8DAA-FF44-8CC5-F9B4-63C783FCF831}"/>
              </a:ext>
            </a:extLst>
          </p:cNvPr>
          <p:cNvPicPr>
            <a:picLocks noChangeAspect="1"/>
          </p:cNvPicPr>
          <p:nvPr/>
        </p:nvPicPr>
        <p:blipFill>
          <a:blip r:embed="rId2"/>
          <a:stretch>
            <a:fillRect/>
          </a:stretch>
        </p:blipFill>
        <p:spPr>
          <a:xfrm>
            <a:off x="6559063" y="99723"/>
            <a:ext cx="5519696" cy="6610335"/>
          </a:xfrm>
          <a:prstGeom prst="rect">
            <a:avLst/>
          </a:prstGeom>
        </p:spPr>
      </p:pic>
    </p:spTree>
    <p:extLst>
      <p:ext uri="{BB962C8B-B14F-4D97-AF65-F5344CB8AC3E}">
        <p14:creationId xmlns:p14="http://schemas.microsoft.com/office/powerpoint/2010/main" val="16499218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a:t>
            </a:r>
            <a:r>
              <a:rPr lang="en-US" dirty="0">
                <a:solidFill>
                  <a:schemeClr val="tx1"/>
                </a:solidFill>
              </a:rPr>
              <a:t>liquid combustion </a:t>
            </a:r>
            <a:r>
              <a:rPr lang="en-US" sz="2400" dirty="0">
                <a:solidFill>
                  <a:schemeClr val="tx1"/>
                </a:solidFill>
              </a:rPr>
              <a:t>mono-propellant propulsion </a:t>
            </a:r>
          </a:p>
          <a:p>
            <a:pPr>
              <a:lnSpc>
                <a:spcPct val="100000"/>
              </a:lnSpc>
            </a:pPr>
            <a:r>
              <a:rPr lang="en-US" dirty="0"/>
              <a:t>A</a:t>
            </a:r>
            <a:endParaRPr lang="en-US" sz="2000" dirty="0"/>
          </a:p>
          <a:p>
            <a:pPr lvl="1">
              <a:lnSpc>
                <a:spcPct val="100000"/>
              </a:lnSpc>
            </a:pPr>
            <a:r>
              <a:rPr lang="de-DE" sz="2000" dirty="0"/>
              <a:t>B</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a:solidFill>
                  <a:schemeClr val="bg1"/>
                </a:solidFill>
              </a:rPr>
              <a:t>Which Liquid Mono-propellant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51</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705379E8-C6AF-2A54-EEF6-3A3753EEE766}"/>
              </a:ext>
            </a:extLst>
          </p:cNvPr>
          <p:cNvPicPr>
            <a:picLocks noChangeAspect="1"/>
          </p:cNvPicPr>
          <p:nvPr/>
        </p:nvPicPr>
        <p:blipFill>
          <a:blip r:embed="rId2"/>
          <a:stretch>
            <a:fillRect/>
          </a:stretch>
        </p:blipFill>
        <p:spPr>
          <a:xfrm>
            <a:off x="1320672" y="2089366"/>
            <a:ext cx="10073474" cy="4515696"/>
          </a:xfrm>
          <a:prstGeom prst="rect">
            <a:avLst/>
          </a:prstGeom>
        </p:spPr>
      </p:pic>
    </p:spTree>
    <p:extLst>
      <p:ext uri="{BB962C8B-B14F-4D97-AF65-F5344CB8AC3E}">
        <p14:creationId xmlns:p14="http://schemas.microsoft.com/office/powerpoint/2010/main" val="24397025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8B3AF-3549-0385-6B28-0372EBA4F72F}"/>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8DDF465-1D3C-3FA3-06F2-B6C6BF6F8870}"/>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a:t>
            </a:r>
            <a:r>
              <a:rPr lang="en-US" dirty="0">
                <a:solidFill>
                  <a:schemeClr val="tx1"/>
                </a:solidFill>
              </a:rPr>
              <a:t>liquid combustion </a:t>
            </a:r>
            <a:r>
              <a:rPr lang="en-US" sz="2400" dirty="0">
                <a:solidFill>
                  <a:schemeClr val="tx1"/>
                </a:solidFill>
              </a:rPr>
              <a:t>mono-propellant propulsion </a:t>
            </a:r>
          </a:p>
          <a:p>
            <a:pPr>
              <a:lnSpc>
                <a:spcPct val="100000"/>
              </a:lnSpc>
              <a:spcBef>
                <a:spcPts val="600"/>
              </a:spcBef>
            </a:pPr>
            <a:r>
              <a:rPr lang="en-US" dirty="0"/>
              <a:t>‘Greener’ propellant…</a:t>
            </a:r>
          </a:p>
          <a:p>
            <a:pPr lvl="1"/>
            <a:r>
              <a:rPr lang="en-US" sz="2000" dirty="0"/>
              <a:t>Green Hydrazine</a:t>
            </a:r>
          </a:p>
          <a:p>
            <a:pPr lvl="2"/>
            <a:r>
              <a:rPr lang="en-US" dirty="0"/>
              <a:t>Blend of Hydrazine with other liquids to 100- to 1000-fold reduced vapor pressure compared to neat hydrazine</a:t>
            </a:r>
          </a:p>
          <a:p>
            <a:pPr lvl="2"/>
            <a:r>
              <a:rPr lang="en-US" dirty="0"/>
              <a:t>Such propellants present a previously-unexplored path to realize the same benefits offered by current high-TRL green ionic liquid propellants while preserving the favorably low operating temperatures and preheat power requirements of heritage monopropellant technologies</a:t>
            </a:r>
          </a:p>
        </p:txBody>
      </p:sp>
      <p:sp>
        <p:nvSpPr>
          <p:cNvPr id="3" name="Titre 2">
            <a:extLst>
              <a:ext uri="{FF2B5EF4-FFF2-40B4-BE49-F238E27FC236}">
                <a16:creationId xmlns:a16="http://schemas.microsoft.com/office/drawing/2014/main" id="{B85B0BB9-F952-B046-E70A-EF11652D4FE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a:solidFill>
                  <a:schemeClr val="bg1"/>
                </a:solidFill>
              </a:rPr>
              <a:t>Which Liquid Mono-propellant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ACEC0D0-F2E3-3104-FD69-B25FFBDC675E}"/>
              </a:ext>
            </a:extLst>
          </p:cNvPr>
          <p:cNvSpPr>
            <a:spLocks noGrp="1"/>
          </p:cNvSpPr>
          <p:nvPr>
            <p:ph type="sldNum" sz="quarter" idx="12"/>
          </p:nvPr>
        </p:nvSpPr>
        <p:spPr/>
        <p:txBody>
          <a:bodyPr/>
          <a:lstStyle/>
          <a:p>
            <a:fld id="{E1E1CD7C-2161-7D43-862E-CE4C333CD873}" type="slidenum">
              <a:rPr lang="fr-FR" smtClean="0"/>
              <a:pPr/>
              <a:t>52</a:t>
            </a:fld>
            <a:endParaRPr lang="fr-FR" dirty="0"/>
          </a:p>
        </p:txBody>
      </p:sp>
      <p:sp>
        <p:nvSpPr>
          <p:cNvPr id="7" name="Google Shape;119;p5">
            <a:extLst>
              <a:ext uri="{FF2B5EF4-FFF2-40B4-BE49-F238E27FC236}">
                <a16:creationId xmlns:a16="http://schemas.microsoft.com/office/drawing/2014/main" id="{3F18ADB2-1171-16B4-69AC-EDA7C550CFD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E5CCC090-3713-383D-0A6A-DD59A5A96467}"/>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8283972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8B3AF-3549-0385-6B28-0372EBA4F72F}"/>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8DDF465-1D3C-3FA3-06F2-B6C6BF6F8870}"/>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a:t>
            </a:r>
            <a:r>
              <a:rPr lang="en-US" dirty="0">
                <a:solidFill>
                  <a:schemeClr val="tx1"/>
                </a:solidFill>
              </a:rPr>
              <a:t>liquid combustion </a:t>
            </a:r>
            <a:r>
              <a:rPr lang="en-US" sz="2400" dirty="0">
                <a:solidFill>
                  <a:schemeClr val="tx1"/>
                </a:solidFill>
              </a:rPr>
              <a:t>mono-propellant propulsion </a:t>
            </a:r>
          </a:p>
          <a:p>
            <a:pPr>
              <a:lnSpc>
                <a:spcPct val="100000"/>
              </a:lnSpc>
              <a:spcBef>
                <a:spcPts val="600"/>
              </a:spcBef>
            </a:pPr>
            <a:r>
              <a:rPr lang="en-US" dirty="0"/>
              <a:t>‘Greener’ propellant…</a:t>
            </a:r>
          </a:p>
          <a:p>
            <a:pPr lvl="1"/>
            <a:r>
              <a:rPr lang="en-US" sz="2000" dirty="0"/>
              <a:t>Green Hydrazine</a:t>
            </a:r>
          </a:p>
          <a:p>
            <a:pPr lvl="2"/>
            <a:r>
              <a:rPr lang="en-US" dirty="0"/>
              <a:t>Specifically, green hydrazine-based propellants: </a:t>
            </a:r>
          </a:p>
          <a:p>
            <a:pPr lvl="3"/>
            <a:r>
              <a:rPr lang="en-US" sz="2000" dirty="0"/>
              <a:t>Can be fired in conventional, low-cost nickel-based super-alloy thrusters </a:t>
            </a:r>
          </a:p>
          <a:p>
            <a:pPr lvl="3"/>
            <a:r>
              <a:rPr lang="en-US" sz="2000" dirty="0"/>
              <a:t>Deliver specific impulse equal to hydrazine and 25-35% greater density-specific impulse</a:t>
            </a:r>
          </a:p>
          <a:p>
            <a:pPr lvl="3"/>
            <a:r>
              <a:rPr lang="en-US" sz="2000" dirty="0"/>
              <a:t>Do not require higher catalyst bed preheat temperatures than hydrazine </a:t>
            </a:r>
          </a:p>
          <a:p>
            <a:pPr lvl="3"/>
            <a:r>
              <a:rPr lang="en-US" sz="2000" dirty="0"/>
              <a:t>Remain liquid below -50ºC, potentially obviating the need for feed system heating</a:t>
            </a:r>
          </a:p>
        </p:txBody>
      </p:sp>
      <p:sp>
        <p:nvSpPr>
          <p:cNvPr id="3" name="Titre 2">
            <a:extLst>
              <a:ext uri="{FF2B5EF4-FFF2-40B4-BE49-F238E27FC236}">
                <a16:creationId xmlns:a16="http://schemas.microsoft.com/office/drawing/2014/main" id="{B85B0BB9-F952-B046-E70A-EF11652D4FE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a:solidFill>
                  <a:schemeClr val="bg1"/>
                </a:solidFill>
              </a:rPr>
              <a:t>Which Liquid Mono-propellant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ACEC0D0-F2E3-3104-FD69-B25FFBDC675E}"/>
              </a:ext>
            </a:extLst>
          </p:cNvPr>
          <p:cNvSpPr>
            <a:spLocks noGrp="1"/>
          </p:cNvSpPr>
          <p:nvPr>
            <p:ph type="sldNum" sz="quarter" idx="12"/>
          </p:nvPr>
        </p:nvSpPr>
        <p:spPr/>
        <p:txBody>
          <a:bodyPr/>
          <a:lstStyle/>
          <a:p>
            <a:fld id="{E1E1CD7C-2161-7D43-862E-CE4C333CD873}" type="slidenum">
              <a:rPr lang="fr-FR" smtClean="0"/>
              <a:pPr/>
              <a:t>53</a:t>
            </a:fld>
            <a:endParaRPr lang="fr-FR" dirty="0"/>
          </a:p>
        </p:txBody>
      </p:sp>
      <p:sp>
        <p:nvSpPr>
          <p:cNvPr id="7" name="Google Shape;119;p5">
            <a:extLst>
              <a:ext uri="{FF2B5EF4-FFF2-40B4-BE49-F238E27FC236}">
                <a16:creationId xmlns:a16="http://schemas.microsoft.com/office/drawing/2014/main" id="{3F18ADB2-1171-16B4-69AC-EDA7C550CFD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E5CCC090-3713-383D-0A6A-DD59A5A96467}"/>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40573859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8B3AF-3549-0385-6B28-0372EBA4F72F}"/>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8DDF465-1D3C-3FA3-06F2-B6C6BF6F8870}"/>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a:t>
            </a:r>
            <a:r>
              <a:rPr lang="en-US" dirty="0">
                <a:solidFill>
                  <a:schemeClr val="tx1"/>
                </a:solidFill>
              </a:rPr>
              <a:t>liquid combustion </a:t>
            </a:r>
            <a:r>
              <a:rPr lang="en-US" sz="2400" dirty="0">
                <a:solidFill>
                  <a:schemeClr val="tx1"/>
                </a:solidFill>
              </a:rPr>
              <a:t>mono-propellant propulsion </a:t>
            </a:r>
          </a:p>
          <a:p>
            <a:pPr>
              <a:lnSpc>
                <a:spcPct val="100000"/>
              </a:lnSpc>
              <a:spcBef>
                <a:spcPts val="600"/>
              </a:spcBef>
            </a:pPr>
            <a:r>
              <a:rPr lang="en-US" dirty="0"/>
              <a:t>Summary</a:t>
            </a:r>
          </a:p>
          <a:p>
            <a:pPr lvl="1">
              <a:lnSpc>
                <a:spcPct val="100000"/>
              </a:lnSpc>
              <a:spcBef>
                <a:spcPts val="600"/>
              </a:spcBef>
            </a:pPr>
            <a:r>
              <a:rPr lang="en-US" sz="2000" dirty="0"/>
              <a:t>Monopropellant liquid propulsion systems provide interesting performance for small spacecraft and limited </a:t>
            </a:r>
            <a:r>
              <a:rPr lang="el-GR" sz="2000" dirty="0"/>
              <a:t>Δ</a:t>
            </a:r>
            <a:r>
              <a:rPr lang="en-US" sz="2000" dirty="0"/>
              <a:t>v need</a:t>
            </a:r>
          </a:p>
          <a:p>
            <a:pPr lvl="1">
              <a:lnSpc>
                <a:spcPct val="100000"/>
              </a:lnSpc>
              <a:spcBef>
                <a:spcPts val="600"/>
              </a:spcBef>
            </a:pPr>
            <a:r>
              <a:rPr lang="en-US" sz="2000" dirty="0"/>
              <a:t>Monopropellant systems are getting once again popular by the use of greener propellant</a:t>
            </a:r>
          </a:p>
        </p:txBody>
      </p:sp>
      <p:sp>
        <p:nvSpPr>
          <p:cNvPr id="3" name="Titre 2">
            <a:extLst>
              <a:ext uri="{FF2B5EF4-FFF2-40B4-BE49-F238E27FC236}">
                <a16:creationId xmlns:a16="http://schemas.microsoft.com/office/drawing/2014/main" id="{B85B0BB9-F952-B046-E70A-EF11652D4FE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a:solidFill>
                  <a:schemeClr val="bg1"/>
                </a:solidFill>
              </a:rPr>
              <a:t>Which Liquid Mono-propellant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ACEC0D0-F2E3-3104-FD69-B25FFBDC675E}"/>
              </a:ext>
            </a:extLst>
          </p:cNvPr>
          <p:cNvSpPr>
            <a:spLocks noGrp="1"/>
          </p:cNvSpPr>
          <p:nvPr>
            <p:ph type="sldNum" sz="quarter" idx="12"/>
          </p:nvPr>
        </p:nvSpPr>
        <p:spPr/>
        <p:txBody>
          <a:bodyPr/>
          <a:lstStyle/>
          <a:p>
            <a:fld id="{E1E1CD7C-2161-7D43-862E-CE4C333CD873}" type="slidenum">
              <a:rPr lang="fr-FR" smtClean="0"/>
              <a:pPr/>
              <a:t>54</a:t>
            </a:fld>
            <a:endParaRPr lang="fr-FR" dirty="0"/>
          </a:p>
        </p:txBody>
      </p:sp>
      <p:sp>
        <p:nvSpPr>
          <p:cNvPr id="7" name="Google Shape;119;p5">
            <a:extLst>
              <a:ext uri="{FF2B5EF4-FFF2-40B4-BE49-F238E27FC236}">
                <a16:creationId xmlns:a16="http://schemas.microsoft.com/office/drawing/2014/main" id="{3F18ADB2-1171-16B4-69AC-EDA7C550CFD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E5CCC090-3713-383D-0A6A-DD59A5A96467}"/>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42344094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p>
          <a:p>
            <a:pPr>
              <a:lnSpc>
                <a:spcPct val="100000"/>
              </a:lnSpc>
              <a:spcBef>
                <a:spcPts val="600"/>
              </a:spcBef>
            </a:pPr>
            <a:r>
              <a:rPr lang="en-US" dirty="0"/>
              <a:t>Liquid propulsion systems</a:t>
            </a:r>
          </a:p>
          <a:p>
            <a:pPr lvl="1">
              <a:lnSpc>
                <a:spcPct val="100000"/>
              </a:lnSpc>
            </a:pPr>
            <a:r>
              <a:rPr lang="en-US" sz="2000" dirty="0"/>
              <a:t>Monopropellant, </a:t>
            </a:r>
            <a:r>
              <a:rPr lang="en-US" sz="2000" b="1" u="sng" dirty="0"/>
              <a:t>bi-propellant</a:t>
            </a:r>
            <a:r>
              <a:rPr lang="en-US" sz="2000" dirty="0"/>
              <a:t> or tri-propellant</a:t>
            </a:r>
          </a:p>
          <a:p>
            <a:pPr lvl="1">
              <a:lnSpc>
                <a:spcPct val="100000"/>
              </a:lnSpc>
            </a:pPr>
            <a:r>
              <a:rPr lang="en-US" sz="2000" dirty="0"/>
              <a:t>Storable or cryogenic propellants</a:t>
            </a:r>
          </a:p>
          <a:p>
            <a:pPr lvl="1">
              <a:lnSpc>
                <a:spcPct val="100000"/>
              </a:lnSpc>
            </a:pPr>
            <a:r>
              <a:rPr lang="en-US" sz="2000" dirty="0"/>
              <a:t>Toxic or non-toxic (hazardous or green) propellants</a:t>
            </a:r>
          </a:p>
          <a:p>
            <a:pPr lvl="1">
              <a:lnSpc>
                <a:spcPct val="100000"/>
              </a:lnSpc>
            </a:pPr>
            <a:r>
              <a:rPr lang="en-US" sz="2000" dirty="0"/>
              <a:t>Hypergolic or non-hypergolic propellants</a:t>
            </a:r>
          </a:p>
          <a:p>
            <a:pPr lvl="1">
              <a:lnSpc>
                <a:spcPct val="100000"/>
              </a:lnSpc>
            </a:pPr>
            <a:r>
              <a:rPr lang="en-US" sz="2000" dirty="0"/>
              <a:t>Pressure-fed (self-pressurization, blow-down or regulated) or pump-fed propulsion </a:t>
            </a:r>
            <a:endParaRPr lang="en-US" dirty="0"/>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55</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5056160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p>
          <a:p>
            <a:pPr>
              <a:lnSpc>
                <a:spcPct val="100000"/>
              </a:lnSpc>
              <a:spcBef>
                <a:spcPts val="600"/>
              </a:spcBef>
            </a:pPr>
            <a:r>
              <a:rPr lang="en-US" dirty="0"/>
              <a:t>A little bit of history…</a:t>
            </a:r>
          </a:p>
          <a:p>
            <a:pPr lvl="1">
              <a:lnSpc>
                <a:spcPct val="100000"/>
              </a:lnSpc>
            </a:pPr>
            <a:r>
              <a:rPr lang="en-US" sz="2000" dirty="0"/>
              <a:t>The</a:t>
            </a:r>
            <a:r>
              <a:rPr lang="en-US" sz="2000" b="0" i="0" dirty="0">
                <a:solidFill>
                  <a:srgbClr val="202122"/>
                </a:solidFill>
                <a:effectLst/>
                <a:latin typeface="Arial" panose="020B0604020202020204" pitchFamily="34" charset="0"/>
              </a:rPr>
              <a:t> idea of liquid rocket as understood in the modern context first appears in the book </a:t>
            </a:r>
            <a:r>
              <a:rPr lang="en-US" sz="2000" b="0" i="1" dirty="0">
                <a:solidFill>
                  <a:srgbClr val="202122"/>
                </a:solidFill>
                <a:effectLst/>
                <a:latin typeface="Arial" panose="020B0604020202020204" pitchFamily="34" charset="0"/>
              </a:rPr>
              <a:t>The Exploration of Cosmic Space by Means of Reaction Devices</a:t>
            </a:r>
            <a:r>
              <a:rPr lang="en-US" sz="2000" b="0" i="0" dirty="0">
                <a:solidFill>
                  <a:srgbClr val="202122"/>
                </a:solidFill>
                <a:effectLst/>
                <a:latin typeface="Arial" panose="020B0604020202020204" pitchFamily="34" charset="0"/>
              </a:rPr>
              <a:t>, by the Russian school teacher Konstantin Tsiolkovsky</a:t>
            </a:r>
          </a:p>
          <a:p>
            <a:pPr lvl="1">
              <a:lnSpc>
                <a:spcPct val="100000"/>
              </a:lnSpc>
            </a:pPr>
            <a:r>
              <a:rPr lang="en-US" sz="2000" b="0" i="0" dirty="0">
                <a:solidFill>
                  <a:srgbClr val="202122"/>
                </a:solidFill>
                <a:effectLst/>
                <a:latin typeface="Arial" panose="020B0604020202020204" pitchFamily="34" charset="0"/>
              </a:rPr>
              <a:t>This seminal treatise on astronautics was published in May 1903, but was not distributed outside Russia until years later, and Russian scientists paid little attention to it</a:t>
            </a:r>
            <a:endParaRPr lang="en-US" sz="2000" dirty="0"/>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56</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0393848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pPr>
              <a:lnSpc>
                <a:spcPct val="100000"/>
              </a:lnSpc>
              <a:spcBef>
                <a:spcPts val="600"/>
              </a:spcBef>
            </a:pPr>
            <a:r>
              <a:rPr lang="en-US" dirty="0"/>
              <a:t>A little bit of history…continued</a:t>
            </a:r>
          </a:p>
          <a:p>
            <a:pPr lvl="1">
              <a:lnSpc>
                <a:spcPct val="100000"/>
              </a:lnSpc>
            </a:pPr>
            <a:r>
              <a:rPr lang="en-US" sz="2000" b="0" i="0" dirty="0">
                <a:solidFill>
                  <a:srgbClr val="202122"/>
                </a:solidFill>
                <a:effectLst/>
                <a:latin typeface="Arial" panose="020B0604020202020204" pitchFamily="34" charset="0"/>
              </a:rPr>
              <a:t>Pedro Paulet wrote a letter to El Comercio in Lima in 1927, claiming he had experimented with a liquid rocket engine while he was a student in Paris three decades earlier</a:t>
            </a:r>
          </a:p>
          <a:p>
            <a:pPr lvl="1">
              <a:lnSpc>
                <a:spcPct val="100000"/>
              </a:lnSpc>
            </a:pPr>
            <a:r>
              <a:rPr lang="en-US" sz="2000" b="0" i="0" dirty="0">
                <a:solidFill>
                  <a:srgbClr val="202122"/>
                </a:solidFill>
                <a:effectLst/>
                <a:latin typeface="Arial" panose="020B0604020202020204" pitchFamily="34" charset="0"/>
              </a:rPr>
              <a:t>Historians of early rocketry experiments, among them Max Valier, Willy Ley and John D. Clark, have given differing amounts of credence to Paulet's report</a:t>
            </a:r>
          </a:p>
          <a:p>
            <a:pPr lvl="1">
              <a:lnSpc>
                <a:spcPct val="100000"/>
              </a:lnSpc>
            </a:pPr>
            <a:r>
              <a:rPr lang="en-US" sz="2000" b="0" i="0" dirty="0">
                <a:solidFill>
                  <a:srgbClr val="202122"/>
                </a:solidFill>
                <a:effectLst/>
                <a:latin typeface="Arial" panose="020B0604020202020204" pitchFamily="34" charset="0"/>
              </a:rPr>
              <a:t>Valier applauded Paulet's liquid-propelled rocket design in the Verein für </a:t>
            </a:r>
            <a:r>
              <a:rPr lang="en-US" sz="2000" b="0" i="0" dirty="0" err="1">
                <a:solidFill>
                  <a:srgbClr val="202122"/>
                </a:solidFill>
                <a:effectLst/>
                <a:latin typeface="Arial" panose="020B0604020202020204" pitchFamily="34" charset="0"/>
              </a:rPr>
              <a:t>Raumschiffahrt</a:t>
            </a:r>
            <a:r>
              <a:rPr lang="en-US" sz="2000" b="0" i="0" dirty="0">
                <a:solidFill>
                  <a:srgbClr val="202122"/>
                </a:solidFill>
                <a:effectLst/>
                <a:latin typeface="Arial" panose="020B0604020202020204" pitchFamily="34" charset="0"/>
              </a:rPr>
              <a:t> </a:t>
            </a:r>
            <a:r>
              <a:rPr lang="en-US" sz="2000" b="0" i="1" dirty="0">
                <a:solidFill>
                  <a:srgbClr val="202122"/>
                </a:solidFill>
                <a:effectLst/>
                <a:latin typeface="Arial" panose="020B0604020202020204" pitchFamily="34" charset="0"/>
              </a:rPr>
              <a:t>Die </a:t>
            </a:r>
            <a:r>
              <a:rPr lang="en-US" sz="2000" b="0" i="1" dirty="0" err="1">
                <a:solidFill>
                  <a:srgbClr val="202122"/>
                </a:solidFill>
                <a:effectLst/>
                <a:latin typeface="Arial" panose="020B0604020202020204" pitchFamily="34" charset="0"/>
              </a:rPr>
              <a:t>Rakete</a:t>
            </a:r>
            <a:r>
              <a:rPr lang="en-US" sz="2000" b="0" i="0" dirty="0">
                <a:solidFill>
                  <a:srgbClr val="202122"/>
                </a:solidFill>
                <a:effectLst/>
                <a:latin typeface="Arial" panose="020B0604020202020204" pitchFamily="34" charset="0"/>
              </a:rPr>
              <a:t>, saying the engine had "amazing power" and that his plans were necessary for future rocket development</a:t>
            </a:r>
            <a:endParaRPr lang="en-US" sz="2000" dirty="0"/>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57</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8946711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2308C-3C44-BD8C-6AF3-F56DE5B103F0}"/>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41B1CCC3-70DC-5BEE-EE24-8EC9A11D2ABB}"/>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pPr>
              <a:lnSpc>
                <a:spcPct val="100000"/>
              </a:lnSpc>
              <a:spcBef>
                <a:spcPts val="600"/>
              </a:spcBef>
            </a:pPr>
            <a:r>
              <a:rPr lang="en-US" dirty="0"/>
              <a:t>A little bit of history…continued</a:t>
            </a:r>
          </a:p>
          <a:p>
            <a:pPr lvl="1">
              <a:lnSpc>
                <a:spcPct val="100000"/>
              </a:lnSpc>
            </a:pPr>
            <a:r>
              <a:rPr lang="en-US" sz="2000" b="0" i="0" dirty="0">
                <a:solidFill>
                  <a:srgbClr val="202122"/>
                </a:solidFill>
                <a:effectLst/>
                <a:latin typeface="Arial" panose="020B0604020202020204" pitchFamily="34" charset="0"/>
              </a:rPr>
              <a:t>Wernher von Braun would later describe Paulet as "the pioneer of the liquid fuel propulsion motor" and stated that "Paulet helped man reach the Moon "</a:t>
            </a:r>
          </a:p>
          <a:p>
            <a:pPr lvl="1">
              <a:lnSpc>
                <a:spcPct val="100000"/>
              </a:lnSpc>
            </a:pPr>
            <a:r>
              <a:rPr lang="en-US" sz="2000" b="0" i="0" dirty="0">
                <a:solidFill>
                  <a:srgbClr val="202122"/>
                </a:solidFill>
                <a:effectLst/>
                <a:latin typeface="Arial" panose="020B0604020202020204" pitchFamily="34" charset="0"/>
              </a:rPr>
              <a:t>The first </a:t>
            </a:r>
            <a:r>
              <a:rPr lang="en-US" sz="2000" b="0" i="1" dirty="0">
                <a:solidFill>
                  <a:srgbClr val="202122"/>
                </a:solidFill>
                <a:effectLst/>
                <a:latin typeface="Arial" panose="020B0604020202020204" pitchFamily="34" charset="0"/>
              </a:rPr>
              <a:t>flight</a:t>
            </a:r>
            <a:r>
              <a:rPr lang="en-US" sz="2000" b="0" i="0" dirty="0">
                <a:solidFill>
                  <a:srgbClr val="202122"/>
                </a:solidFill>
                <a:effectLst/>
                <a:latin typeface="Arial" panose="020B0604020202020204" pitchFamily="34" charset="0"/>
              </a:rPr>
              <a:t> of a liquid-propellant rocket took place on March 16, 1926 at Auburn, Massachusetts, when American professor Dr. Robert H. Goddard launched a vehicle using liquid oxygen and gasoline as propellants</a:t>
            </a:r>
          </a:p>
          <a:p>
            <a:pPr lvl="1">
              <a:lnSpc>
                <a:spcPct val="100000"/>
              </a:lnSpc>
            </a:pPr>
            <a:r>
              <a:rPr lang="en-US" sz="2000" b="0" i="0" dirty="0">
                <a:solidFill>
                  <a:srgbClr val="202122"/>
                </a:solidFill>
                <a:effectLst/>
                <a:latin typeface="Arial" panose="020B0604020202020204" pitchFamily="34" charset="0"/>
              </a:rPr>
              <a:t>The rocket rose just 41 feet during a 2.5-second flight that ended in a cabbage field, but it was an important demonstration that rockets utilizing liquid propulsion were possible</a:t>
            </a:r>
            <a:endParaRPr lang="en-US" sz="2000" dirty="0"/>
          </a:p>
        </p:txBody>
      </p:sp>
      <p:sp>
        <p:nvSpPr>
          <p:cNvPr id="3" name="Titre 2">
            <a:extLst>
              <a:ext uri="{FF2B5EF4-FFF2-40B4-BE49-F238E27FC236}">
                <a16:creationId xmlns:a16="http://schemas.microsoft.com/office/drawing/2014/main" id="{BF066A49-D7B3-7A5F-757D-477E64DBEC38}"/>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87580019-B0C4-D378-E570-990435A7C732}"/>
              </a:ext>
            </a:extLst>
          </p:cNvPr>
          <p:cNvSpPr>
            <a:spLocks noGrp="1"/>
          </p:cNvSpPr>
          <p:nvPr>
            <p:ph type="sldNum" sz="quarter" idx="12"/>
          </p:nvPr>
        </p:nvSpPr>
        <p:spPr/>
        <p:txBody>
          <a:bodyPr/>
          <a:lstStyle/>
          <a:p>
            <a:fld id="{E1E1CD7C-2161-7D43-862E-CE4C333CD873}" type="slidenum">
              <a:rPr lang="fr-FR" smtClean="0"/>
              <a:pPr/>
              <a:t>58</a:t>
            </a:fld>
            <a:endParaRPr lang="fr-FR" dirty="0"/>
          </a:p>
        </p:txBody>
      </p:sp>
      <p:sp>
        <p:nvSpPr>
          <p:cNvPr id="7" name="Google Shape;119;p5">
            <a:extLst>
              <a:ext uri="{FF2B5EF4-FFF2-40B4-BE49-F238E27FC236}">
                <a16:creationId xmlns:a16="http://schemas.microsoft.com/office/drawing/2014/main" id="{11302E16-61B4-8D41-26A8-6EAB39357993}"/>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C9E88DDE-5D76-1FB8-EACE-3F64F10C8DC1}"/>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1792645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D8B01-28C8-8B45-DDD7-8FABD2C103D0}"/>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FFE0B79-350A-72D9-6339-5F090E07F411}"/>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p>
          <a:p>
            <a:pPr>
              <a:lnSpc>
                <a:spcPct val="100000"/>
              </a:lnSpc>
            </a:pPr>
            <a:r>
              <a:rPr lang="en-US" dirty="0"/>
              <a:t>A</a:t>
            </a:r>
          </a:p>
          <a:p>
            <a:pPr lvl="1">
              <a:lnSpc>
                <a:spcPct val="100000"/>
              </a:lnSpc>
            </a:pPr>
            <a:r>
              <a:rPr lang="en-US" sz="2000" dirty="0"/>
              <a:t>B</a:t>
            </a:r>
          </a:p>
        </p:txBody>
      </p:sp>
      <p:sp>
        <p:nvSpPr>
          <p:cNvPr id="3" name="Titre 2">
            <a:extLst>
              <a:ext uri="{FF2B5EF4-FFF2-40B4-BE49-F238E27FC236}">
                <a16:creationId xmlns:a16="http://schemas.microsoft.com/office/drawing/2014/main" id="{78E7BEAD-C1EC-C2B0-7403-3C7FDEE412AE}"/>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5DEB06CD-A313-2036-B1B7-4DB0F9BEFC27}"/>
              </a:ext>
            </a:extLst>
          </p:cNvPr>
          <p:cNvSpPr>
            <a:spLocks noGrp="1"/>
          </p:cNvSpPr>
          <p:nvPr>
            <p:ph type="sldNum" sz="quarter" idx="12"/>
          </p:nvPr>
        </p:nvSpPr>
        <p:spPr/>
        <p:txBody>
          <a:bodyPr/>
          <a:lstStyle/>
          <a:p>
            <a:fld id="{E1E1CD7C-2161-7D43-862E-CE4C333CD873}" type="slidenum">
              <a:rPr lang="fr-FR" smtClean="0"/>
              <a:pPr/>
              <a:t>59</a:t>
            </a:fld>
            <a:endParaRPr lang="fr-FR" dirty="0"/>
          </a:p>
        </p:txBody>
      </p:sp>
      <p:sp>
        <p:nvSpPr>
          <p:cNvPr id="7" name="Google Shape;119;p5">
            <a:extLst>
              <a:ext uri="{FF2B5EF4-FFF2-40B4-BE49-F238E27FC236}">
                <a16:creationId xmlns:a16="http://schemas.microsoft.com/office/drawing/2014/main" id="{82700471-591C-949F-8C4F-69F20D272683}"/>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511E5EC-6B48-E3B6-17AD-DF5A0CD84B87}"/>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10" name="Rechteck 9">
            <a:extLst>
              <a:ext uri="{FF2B5EF4-FFF2-40B4-BE49-F238E27FC236}">
                <a16:creationId xmlns:a16="http://schemas.microsoft.com/office/drawing/2014/main" id="{21606FDE-BB7F-58A9-95AE-A32EA894EDF3}"/>
              </a:ext>
            </a:extLst>
          </p:cNvPr>
          <p:cNvSpPr/>
          <p:nvPr/>
        </p:nvSpPr>
        <p:spPr>
          <a:xfrm>
            <a:off x="330158" y="189000"/>
            <a:ext cx="11520000" cy="6480000"/>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lumMod val="50000"/>
                </a:schemeClr>
              </a:solidFill>
            </a:endParaRPr>
          </a:p>
        </p:txBody>
      </p:sp>
      <p:sp>
        <p:nvSpPr>
          <p:cNvPr id="11" name="Rechteck 10">
            <a:extLst>
              <a:ext uri="{FF2B5EF4-FFF2-40B4-BE49-F238E27FC236}">
                <a16:creationId xmlns:a16="http://schemas.microsoft.com/office/drawing/2014/main" id="{BEBD3379-D787-9752-3D49-273C2F31451C}"/>
              </a:ext>
            </a:extLst>
          </p:cNvPr>
          <p:cNvSpPr/>
          <p:nvPr/>
        </p:nvSpPr>
        <p:spPr>
          <a:xfrm>
            <a:off x="1648919" y="368120"/>
            <a:ext cx="10080000" cy="540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Propellant Phase in Tanks</a:t>
            </a:r>
          </a:p>
        </p:txBody>
      </p:sp>
      <p:sp>
        <p:nvSpPr>
          <p:cNvPr id="12" name="Rechteck 11">
            <a:extLst>
              <a:ext uri="{FF2B5EF4-FFF2-40B4-BE49-F238E27FC236}">
                <a16:creationId xmlns:a16="http://schemas.microsoft.com/office/drawing/2014/main" id="{7A138209-5B0D-855E-B301-4FC814A60659}"/>
              </a:ext>
            </a:extLst>
          </p:cNvPr>
          <p:cNvSpPr/>
          <p:nvPr/>
        </p:nvSpPr>
        <p:spPr>
          <a:xfrm>
            <a:off x="1648919" y="1005248"/>
            <a:ext cx="2880000" cy="540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Solid</a:t>
            </a:r>
          </a:p>
        </p:txBody>
      </p:sp>
      <p:sp>
        <p:nvSpPr>
          <p:cNvPr id="13" name="Rechteck 12">
            <a:extLst>
              <a:ext uri="{FF2B5EF4-FFF2-40B4-BE49-F238E27FC236}">
                <a16:creationId xmlns:a16="http://schemas.microsoft.com/office/drawing/2014/main" id="{6ABA4621-7D8E-5C36-0C6D-A69AA9269661}"/>
              </a:ext>
            </a:extLst>
          </p:cNvPr>
          <p:cNvSpPr/>
          <p:nvPr/>
        </p:nvSpPr>
        <p:spPr>
          <a:xfrm>
            <a:off x="4617541" y="1005248"/>
            <a:ext cx="4140000" cy="540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Liquid</a:t>
            </a:r>
          </a:p>
        </p:txBody>
      </p:sp>
      <p:sp>
        <p:nvSpPr>
          <p:cNvPr id="14" name="Rechteck 13">
            <a:extLst>
              <a:ext uri="{FF2B5EF4-FFF2-40B4-BE49-F238E27FC236}">
                <a16:creationId xmlns:a16="http://schemas.microsoft.com/office/drawing/2014/main" id="{8E524382-5861-64BE-62F0-888625C90152}"/>
              </a:ext>
            </a:extLst>
          </p:cNvPr>
          <p:cNvSpPr/>
          <p:nvPr/>
        </p:nvSpPr>
        <p:spPr>
          <a:xfrm>
            <a:off x="8848919" y="997300"/>
            <a:ext cx="2880000" cy="540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Gas</a:t>
            </a:r>
          </a:p>
        </p:txBody>
      </p:sp>
      <p:sp>
        <p:nvSpPr>
          <p:cNvPr id="15" name="Rechteck 14">
            <a:extLst>
              <a:ext uri="{FF2B5EF4-FFF2-40B4-BE49-F238E27FC236}">
                <a16:creationId xmlns:a16="http://schemas.microsoft.com/office/drawing/2014/main" id="{39F9AAAD-209C-C373-19A5-8F06616762D3}"/>
              </a:ext>
            </a:extLst>
          </p:cNvPr>
          <p:cNvSpPr/>
          <p:nvPr/>
        </p:nvSpPr>
        <p:spPr>
          <a:xfrm rot="16200000">
            <a:off x="-1762899" y="3819088"/>
            <a:ext cx="4932000" cy="540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Chemical Reaction</a:t>
            </a:r>
          </a:p>
        </p:txBody>
      </p:sp>
      <p:sp>
        <p:nvSpPr>
          <p:cNvPr id="16" name="Rechteck 15">
            <a:extLst>
              <a:ext uri="{FF2B5EF4-FFF2-40B4-BE49-F238E27FC236}">
                <a16:creationId xmlns:a16="http://schemas.microsoft.com/office/drawing/2014/main" id="{AC60BED3-F1ED-125C-16DF-522F5FA92A51}"/>
              </a:ext>
            </a:extLst>
          </p:cNvPr>
          <p:cNvSpPr/>
          <p:nvPr/>
        </p:nvSpPr>
        <p:spPr>
          <a:xfrm rot="16200000">
            <a:off x="703949" y="5655088"/>
            <a:ext cx="1260000" cy="540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No</a:t>
            </a:r>
          </a:p>
        </p:txBody>
      </p:sp>
      <p:sp>
        <p:nvSpPr>
          <p:cNvPr id="17" name="Rechteck 16">
            <a:extLst>
              <a:ext uri="{FF2B5EF4-FFF2-40B4-BE49-F238E27FC236}">
                <a16:creationId xmlns:a16="http://schemas.microsoft.com/office/drawing/2014/main" id="{C06A4DA0-65D2-ECEE-81B9-2293C3FCE6A7}"/>
              </a:ext>
            </a:extLst>
          </p:cNvPr>
          <p:cNvSpPr/>
          <p:nvPr/>
        </p:nvSpPr>
        <p:spPr>
          <a:xfrm rot="16200000">
            <a:off x="611723" y="4255279"/>
            <a:ext cx="1440000" cy="540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Decomp</a:t>
            </a:r>
          </a:p>
        </p:txBody>
      </p:sp>
      <p:sp>
        <p:nvSpPr>
          <p:cNvPr id="18" name="Rechteck 17">
            <a:extLst>
              <a:ext uri="{FF2B5EF4-FFF2-40B4-BE49-F238E27FC236}">
                <a16:creationId xmlns:a16="http://schemas.microsoft.com/office/drawing/2014/main" id="{1900A8F1-B190-8375-52FE-46D244486599}"/>
              </a:ext>
            </a:extLst>
          </p:cNvPr>
          <p:cNvSpPr/>
          <p:nvPr/>
        </p:nvSpPr>
        <p:spPr>
          <a:xfrm rot="16200000">
            <a:off x="269723" y="2431535"/>
            <a:ext cx="2124000" cy="540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Combustion</a:t>
            </a:r>
          </a:p>
        </p:txBody>
      </p:sp>
      <p:sp>
        <p:nvSpPr>
          <p:cNvPr id="4" name="Rechteck 3">
            <a:extLst>
              <a:ext uri="{FF2B5EF4-FFF2-40B4-BE49-F238E27FC236}">
                <a16:creationId xmlns:a16="http://schemas.microsoft.com/office/drawing/2014/main" id="{661A2BFE-3F81-3CB8-7FCB-E117403A2EDB}"/>
              </a:ext>
            </a:extLst>
          </p:cNvPr>
          <p:cNvSpPr/>
          <p:nvPr/>
        </p:nvSpPr>
        <p:spPr>
          <a:xfrm>
            <a:off x="4617541" y="1764287"/>
            <a:ext cx="4140000" cy="82884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t>LOx</a:t>
            </a:r>
            <a:r>
              <a:rPr lang="en-US" sz="2400" dirty="0"/>
              <a:t> / LH2 – </a:t>
            </a:r>
            <a:r>
              <a:rPr lang="en-US" sz="2400" dirty="0" err="1"/>
              <a:t>LOx</a:t>
            </a:r>
            <a:r>
              <a:rPr lang="en-US" sz="2400" dirty="0"/>
              <a:t> / LCH4 – </a:t>
            </a:r>
            <a:br>
              <a:rPr lang="en-US" sz="2400" dirty="0"/>
            </a:br>
            <a:r>
              <a:rPr lang="en-US" sz="2400" dirty="0"/>
              <a:t>MON / MMH – HTP / Ethanol</a:t>
            </a:r>
          </a:p>
        </p:txBody>
      </p:sp>
      <p:sp>
        <p:nvSpPr>
          <p:cNvPr id="5" name="Rechteck 4">
            <a:extLst>
              <a:ext uri="{FF2B5EF4-FFF2-40B4-BE49-F238E27FC236}">
                <a16:creationId xmlns:a16="http://schemas.microsoft.com/office/drawing/2014/main" id="{E63ADAF4-E81C-5E6B-DA2C-BC3685EB0058}"/>
              </a:ext>
            </a:extLst>
          </p:cNvPr>
          <p:cNvSpPr/>
          <p:nvPr/>
        </p:nvSpPr>
        <p:spPr>
          <a:xfrm>
            <a:off x="4617541" y="3840335"/>
            <a:ext cx="4140000" cy="54000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HTP / IPA</a:t>
            </a:r>
          </a:p>
        </p:txBody>
      </p:sp>
      <p:sp>
        <p:nvSpPr>
          <p:cNvPr id="9" name="Textfeld 8">
            <a:extLst>
              <a:ext uri="{FF2B5EF4-FFF2-40B4-BE49-F238E27FC236}">
                <a16:creationId xmlns:a16="http://schemas.microsoft.com/office/drawing/2014/main" id="{BCE50DEA-7E56-B563-65C1-4ACD494F98A9}"/>
              </a:ext>
            </a:extLst>
          </p:cNvPr>
          <p:cNvSpPr txBox="1"/>
          <p:nvPr/>
        </p:nvSpPr>
        <p:spPr>
          <a:xfrm>
            <a:off x="4602551" y="1411457"/>
            <a:ext cx="4140000" cy="461665"/>
          </a:xfrm>
          <a:prstGeom prst="rect">
            <a:avLst/>
          </a:prstGeom>
          <a:noFill/>
        </p:spPr>
        <p:txBody>
          <a:bodyPr wrap="square" rtlCol="0">
            <a:spAutoFit/>
          </a:bodyPr>
          <a:lstStyle/>
          <a:p>
            <a:pPr algn="ctr"/>
            <a:r>
              <a:rPr lang="en-US" sz="2400" dirty="0">
                <a:solidFill>
                  <a:schemeClr val="tx1">
                    <a:lumMod val="50000"/>
                  </a:schemeClr>
                </a:solidFill>
              </a:rPr>
              <a:t>Bipropellant Thruster</a:t>
            </a:r>
          </a:p>
        </p:txBody>
      </p:sp>
    </p:spTree>
    <p:extLst>
      <p:ext uri="{BB962C8B-B14F-4D97-AF65-F5344CB8AC3E}">
        <p14:creationId xmlns:p14="http://schemas.microsoft.com/office/powerpoint/2010/main" val="32877992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46822-14EB-5C2E-74D7-05B969672147}"/>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62F09CDD-5EAA-E7DB-7B3A-72BD9B31A89E}"/>
              </a:ext>
            </a:extLst>
          </p:cNvPr>
          <p:cNvSpPr>
            <a:spLocks noGrp="1"/>
          </p:cNvSpPr>
          <p:nvPr>
            <p:ph idx="1"/>
          </p:nvPr>
        </p:nvSpPr>
        <p:spPr/>
        <p:txBody>
          <a:bodyPr>
            <a:noAutofit/>
          </a:bodyPr>
          <a:lstStyle/>
          <a:p>
            <a:pPr marL="91440" indent="0">
              <a:lnSpc>
                <a:spcPct val="100000"/>
              </a:lnSpc>
              <a:buNone/>
            </a:pPr>
            <a:r>
              <a:rPr lang="en-US" dirty="0"/>
              <a:t>Sustainability:</a:t>
            </a:r>
          </a:p>
          <a:p>
            <a:pPr>
              <a:lnSpc>
                <a:spcPct val="100000"/>
              </a:lnSpc>
              <a:spcBef>
                <a:spcPts val="600"/>
              </a:spcBef>
            </a:pPr>
            <a:r>
              <a:rPr lang="en-US" dirty="0"/>
              <a:t>Which propellant combination is more sustainable?</a:t>
            </a:r>
          </a:p>
          <a:p>
            <a:pPr lvl="1">
              <a:lnSpc>
                <a:spcPct val="100000"/>
              </a:lnSpc>
            </a:pPr>
            <a:r>
              <a:rPr lang="en-US" sz="2000" dirty="0"/>
              <a:t>It is difficult to compare the two fuel propellants</a:t>
            </a:r>
          </a:p>
          <a:p>
            <a:pPr lvl="1">
              <a:lnSpc>
                <a:spcPct val="100000"/>
              </a:lnSpc>
            </a:pPr>
            <a:r>
              <a:rPr lang="en-US" sz="2000" dirty="0"/>
              <a:t>The pollution from Hydrogen mainly comes from the electricity used on ground to produce it</a:t>
            </a:r>
          </a:p>
          <a:p>
            <a:pPr lvl="1">
              <a:lnSpc>
                <a:spcPct val="100000"/>
              </a:lnSpc>
            </a:pPr>
            <a:r>
              <a:rPr lang="en-US" sz="2000" dirty="0"/>
              <a:t>During the combustion mainly Water vapor is released which is the first greenhouse gas</a:t>
            </a:r>
          </a:p>
          <a:p>
            <a:pPr lvl="1">
              <a:lnSpc>
                <a:spcPct val="100000"/>
              </a:lnSpc>
            </a:pPr>
            <a:r>
              <a:rPr lang="en-US" sz="2000" dirty="0"/>
              <a:t>For Methane the extraction and production is not that high compared to Hydrogen</a:t>
            </a:r>
          </a:p>
          <a:p>
            <a:pPr lvl="1">
              <a:lnSpc>
                <a:spcPct val="100000"/>
              </a:lnSpc>
            </a:pPr>
            <a:r>
              <a:rPr lang="en-US" sz="2000" dirty="0"/>
              <a:t>On flight it releases several particles and it is not known today how soot is developed in the plume</a:t>
            </a:r>
          </a:p>
          <a:p>
            <a:pPr lvl="1">
              <a:lnSpc>
                <a:spcPct val="100000"/>
              </a:lnSpc>
            </a:pPr>
            <a:r>
              <a:rPr lang="en-US" sz="2000" dirty="0"/>
              <a:t>And effects of emissions in the upper atmosphere are poorly known</a:t>
            </a:r>
          </a:p>
        </p:txBody>
      </p:sp>
      <p:sp>
        <p:nvSpPr>
          <p:cNvPr id="3" name="Titre 2">
            <a:extLst>
              <a:ext uri="{FF2B5EF4-FFF2-40B4-BE49-F238E27FC236}">
                <a16:creationId xmlns:a16="http://schemas.microsoft.com/office/drawing/2014/main" id="{B595015A-D38C-48F0-472E-EDBA097B4336}"/>
              </a:ext>
            </a:extLst>
          </p:cNvPr>
          <p:cNvSpPr>
            <a:spLocks noGrp="1"/>
          </p:cNvSpPr>
          <p:nvPr>
            <p:ph type="title"/>
          </p:nvPr>
        </p:nvSpPr>
        <p:spPr>
          <a:xfrm>
            <a:off x="1206500" y="176400"/>
            <a:ext cx="5400000" cy="1800000"/>
          </a:xfrm>
          <a:solidFill>
            <a:schemeClr val="tx1"/>
          </a:solidFill>
        </p:spPr>
        <p:txBody>
          <a:bodyPr anchor="ctr"/>
          <a:lstStyle/>
          <a:p>
            <a:r>
              <a:rPr lang="en-US" dirty="0" err="1">
                <a:solidFill>
                  <a:schemeClr val="bg1"/>
                </a:solidFill>
              </a:rPr>
              <a:t>LOx</a:t>
            </a:r>
            <a:r>
              <a:rPr lang="en-US" dirty="0">
                <a:solidFill>
                  <a:schemeClr val="bg1"/>
                </a:solidFill>
              </a:rPr>
              <a:t>/LH2 versus </a:t>
            </a:r>
            <a:r>
              <a:rPr lang="en-US" dirty="0" err="1">
                <a:solidFill>
                  <a:schemeClr val="bg1"/>
                </a:solidFill>
              </a:rPr>
              <a:t>LOx</a:t>
            </a:r>
            <a:r>
              <a:rPr lang="en-US" dirty="0">
                <a:solidFill>
                  <a:schemeClr val="bg1"/>
                </a:solidFill>
              </a:rPr>
              <a:t>/LCH4</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0443F33D-1CA9-4F7C-8707-1AE91E4ED46F}"/>
              </a:ext>
            </a:extLst>
          </p:cNvPr>
          <p:cNvSpPr>
            <a:spLocks noGrp="1"/>
          </p:cNvSpPr>
          <p:nvPr>
            <p:ph type="sldNum" sz="quarter" idx="12"/>
          </p:nvPr>
        </p:nvSpPr>
        <p:spPr/>
        <p:txBody>
          <a:bodyPr/>
          <a:lstStyle/>
          <a:p>
            <a:fld id="{E1E1CD7C-2161-7D43-862E-CE4C333CD873}" type="slidenum">
              <a:rPr lang="fr-FR" smtClean="0"/>
              <a:pPr/>
              <a:t>6</a:t>
            </a:fld>
            <a:endParaRPr lang="fr-FR" dirty="0"/>
          </a:p>
        </p:txBody>
      </p:sp>
      <p:sp>
        <p:nvSpPr>
          <p:cNvPr id="7" name="Google Shape;119;p5">
            <a:extLst>
              <a:ext uri="{FF2B5EF4-FFF2-40B4-BE49-F238E27FC236}">
                <a16:creationId xmlns:a16="http://schemas.microsoft.com/office/drawing/2014/main" id="{7534F020-C4D3-F12F-0340-56D84DB56265}"/>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3AD7AE45-FDFB-A88E-4AE9-72FF02F13EB3}"/>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1120679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CE877-8FE0-62F7-6419-E4B98829F1E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8F710D74-99E0-2BF9-D8AE-483E134AA62C}"/>
              </a:ext>
            </a:extLst>
          </p:cNvPr>
          <p:cNvSpPr>
            <a:spLocks noGrp="1"/>
          </p:cNvSpPr>
          <p:nvPr>
            <p:ph idx="1"/>
          </p:nvPr>
        </p:nvSpPr>
        <p:spPr/>
        <p:txBody>
          <a:bodyPr>
            <a:noAutofit/>
          </a:bodyPr>
          <a:lstStyle/>
          <a:p>
            <a:pPr marL="125730" indent="0">
              <a:lnSpc>
                <a:spcPct val="100000"/>
              </a:lnSpc>
              <a:buNone/>
            </a:pPr>
            <a:endParaRPr lang="en-US" sz="2000" dirty="0"/>
          </a:p>
        </p:txBody>
      </p:sp>
      <p:sp>
        <p:nvSpPr>
          <p:cNvPr id="3" name="Titre 2">
            <a:extLst>
              <a:ext uri="{FF2B5EF4-FFF2-40B4-BE49-F238E27FC236}">
                <a16:creationId xmlns:a16="http://schemas.microsoft.com/office/drawing/2014/main" id="{F8D45DA9-41A1-842B-F830-B446AF06E54A}"/>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2E0E3746-96FD-BD0B-43F9-BFC5EAC9BE4F}"/>
              </a:ext>
            </a:extLst>
          </p:cNvPr>
          <p:cNvSpPr>
            <a:spLocks noGrp="1"/>
          </p:cNvSpPr>
          <p:nvPr>
            <p:ph type="sldNum" sz="quarter" idx="12"/>
          </p:nvPr>
        </p:nvSpPr>
        <p:spPr/>
        <p:txBody>
          <a:bodyPr/>
          <a:lstStyle/>
          <a:p>
            <a:fld id="{E1E1CD7C-2161-7D43-862E-CE4C333CD873}" type="slidenum">
              <a:rPr lang="fr-FR" smtClean="0"/>
              <a:pPr/>
              <a:t>60</a:t>
            </a:fld>
            <a:endParaRPr lang="fr-FR" dirty="0"/>
          </a:p>
        </p:txBody>
      </p:sp>
      <p:sp>
        <p:nvSpPr>
          <p:cNvPr id="7" name="Google Shape;119;p5">
            <a:extLst>
              <a:ext uri="{FF2B5EF4-FFF2-40B4-BE49-F238E27FC236}">
                <a16:creationId xmlns:a16="http://schemas.microsoft.com/office/drawing/2014/main" id="{FBE7FCA2-B382-A75F-8F1D-6ACFB7BE3166}"/>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37C1817-52F5-3257-69D5-B89851A22EB9}"/>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13" name="Grafik 12">
            <a:extLst>
              <a:ext uri="{FF2B5EF4-FFF2-40B4-BE49-F238E27FC236}">
                <a16:creationId xmlns:a16="http://schemas.microsoft.com/office/drawing/2014/main" id="{9A5C5EC8-E024-4110-8174-EE831F50FFE9}"/>
              </a:ext>
            </a:extLst>
          </p:cNvPr>
          <p:cNvPicPr>
            <a:picLocks noChangeAspect="1"/>
          </p:cNvPicPr>
          <p:nvPr/>
        </p:nvPicPr>
        <p:blipFill>
          <a:blip r:embed="rId2"/>
          <a:stretch>
            <a:fillRect/>
          </a:stretch>
        </p:blipFill>
        <p:spPr>
          <a:xfrm>
            <a:off x="3418448" y="2814716"/>
            <a:ext cx="7869001" cy="3868574"/>
          </a:xfrm>
          <a:prstGeom prst="rect">
            <a:avLst/>
          </a:prstGeom>
          <a:solidFill>
            <a:schemeClr val="bg1"/>
          </a:solidFill>
        </p:spPr>
      </p:pic>
      <p:sp>
        <p:nvSpPr>
          <p:cNvPr id="14" name="Ellipse 13">
            <a:extLst>
              <a:ext uri="{FF2B5EF4-FFF2-40B4-BE49-F238E27FC236}">
                <a16:creationId xmlns:a16="http://schemas.microsoft.com/office/drawing/2014/main" id="{C0C2482A-9266-48C0-B531-02258B99082E}"/>
              </a:ext>
            </a:extLst>
          </p:cNvPr>
          <p:cNvSpPr/>
          <p:nvPr/>
        </p:nvSpPr>
        <p:spPr>
          <a:xfrm>
            <a:off x="1730326" y="3840480"/>
            <a:ext cx="1378634" cy="13645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feld 14">
            <a:extLst>
              <a:ext uri="{FF2B5EF4-FFF2-40B4-BE49-F238E27FC236}">
                <a16:creationId xmlns:a16="http://schemas.microsoft.com/office/drawing/2014/main" id="{39E1FF2A-562B-4AE9-B900-E49A8D134E84}"/>
              </a:ext>
            </a:extLst>
          </p:cNvPr>
          <p:cNvSpPr txBox="1"/>
          <p:nvPr/>
        </p:nvSpPr>
        <p:spPr>
          <a:xfrm>
            <a:off x="1407419" y="2930615"/>
            <a:ext cx="1810111" cy="707886"/>
          </a:xfrm>
          <a:prstGeom prst="rect">
            <a:avLst/>
          </a:prstGeom>
          <a:noFill/>
        </p:spPr>
        <p:txBody>
          <a:bodyPr wrap="none" rtlCol="0">
            <a:spAutoFit/>
          </a:bodyPr>
          <a:lstStyle/>
          <a:p>
            <a:pPr algn="ctr"/>
            <a:r>
              <a:rPr lang="en-US" sz="2000" dirty="0"/>
              <a:t>Pressurization</a:t>
            </a:r>
            <a:br>
              <a:rPr lang="en-US" sz="2000" dirty="0"/>
            </a:br>
            <a:r>
              <a:rPr lang="en-US" sz="2000" dirty="0"/>
              <a:t>System</a:t>
            </a:r>
          </a:p>
        </p:txBody>
      </p:sp>
      <p:sp>
        <p:nvSpPr>
          <p:cNvPr id="4" name="Ellipse 3">
            <a:extLst>
              <a:ext uri="{FF2B5EF4-FFF2-40B4-BE49-F238E27FC236}">
                <a16:creationId xmlns:a16="http://schemas.microsoft.com/office/drawing/2014/main" id="{F824EA58-B7B6-49FA-9085-8075BD76B88D}"/>
              </a:ext>
            </a:extLst>
          </p:cNvPr>
          <p:cNvSpPr/>
          <p:nvPr/>
        </p:nvSpPr>
        <p:spPr>
          <a:xfrm>
            <a:off x="3108960" y="3638501"/>
            <a:ext cx="4037428" cy="1690504"/>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feld 10">
            <a:extLst>
              <a:ext uri="{FF2B5EF4-FFF2-40B4-BE49-F238E27FC236}">
                <a16:creationId xmlns:a16="http://schemas.microsoft.com/office/drawing/2014/main" id="{6E44460C-0B3C-448F-AB42-6B9348A20C0F}"/>
              </a:ext>
            </a:extLst>
          </p:cNvPr>
          <p:cNvSpPr txBox="1"/>
          <p:nvPr/>
        </p:nvSpPr>
        <p:spPr>
          <a:xfrm>
            <a:off x="3579814" y="5644503"/>
            <a:ext cx="3095719" cy="830997"/>
          </a:xfrm>
          <a:prstGeom prst="rect">
            <a:avLst/>
          </a:prstGeom>
          <a:solidFill>
            <a:schemeClr val="bg1"/>
          </a:solidFill>
        </p:spPr>
        <p:txBody>
          <a:bodyPr wrap="none" rtlCol="0">
            <a:spAutoFit/>
          </a:bodyPr>
          <a:lstStyle/>
          <a:p>
            <a:r>
              <a:rPr lang="de-DE" sz="2400" dirty="0" err="1">
                <a:solidFill>
                  <a:schemeClr val="dk1"/>
                </a:solidFill>
              </a:rPr>
              <a:t>Storable</a:t>
            </a:r>
            <a:r>
              <a:rPr lang="de-DE" sz="2400" dirty="0">
                <a:solidFill>
                  <a:schemeClr val="dk1"/>
                </a:solidFill>
              </a:rPr>
              <a:t> </a:t>
            </a:r>
            <a:r>
              <a:rPr lang="de-DE" sz="2400" dirty="0" err="1">
                <a:solidFill>
                  <a:schemeClr val="dk1"/>
                </a:solidFill>
              </a:rPr>
              <a:t>or</a:t>
            </a:r>
            <a:r>
              <a:rPr lang="de-DE" sz="2400" dirty="0">
                <a:solidFill>
                  <a:schemeClr val="dk1"/>
                </a:solidFill>
              </a:rPr>
              <a:t> </a:t>
            </a:r>
            <a:r>
              <a:rPr lang="de-DE" sz="2400" dirty="0" err="1">
                <a:solidFill>
                  <a:schemeClr val="dk1"/>
                </a:solidFill>
              </a:rPr>
              <a:t>cryogenic</a:t>
            </a:r>
            <a:endParaRPr lang="de-DE" sz="2400" dirty="0">
              <a:solidFill>
                <a:schemeClr val="dk1"/>
              </a:solidFill>
            </a:endParaRPr>
          </a:p>
          <a:p>
            <a:pPr algn="ctr"/>
            <a:r>
              <a:rPr lang="de-DE" sz="2400" dirty="0" err="1">
                <a:solidFill>
                  <a:schemeClr val="dk1"/>
                </a:solidFill>
              </a:rPr>
              <a:t>Toxic</a:t>
            </a:r>
            <a:r>
              <a:rPr lang="de-DE" sz="2400" dirty="0">
                <a:solidFill>
                  <a:schemeClr val="dk1"/>
                </a:solidFill>
              </a:rPr>
              <a:t> </a:t>
            </a:r>
            <a:r>
              <a:rPr lang="de-DE" sz="2400" dirty="0" err="1">
                <a:solidFill>
                  <a:schemeClr val="dk1"/>
                </a:solidFill>
              </a:rPr>
              <a:t>or</a:t>
            </a:r>
            <a:r>
              <a:rPr lang="de-DE" sz="2400" dirty="0">
                <a:solidFill>
                  <a:schemeClr val="dk1"/>
                </a:solidFill>
              </a:rPr>
              <a:t> non-</a:t>
            </a:r>
            <a:r>
              <a:rPr lang="de-DE" sz="2400" dirty="0" err="1">
                <a:solidFill>
                  <a:schemeClr val="dk1"/>
                </a:solidFill>
              </a:rPr>
              <a:t>toxic</a:t>
            </a:r>
            <a:endParaRPr lang="en-US" sz="2400" dirty="0">
              <a:solidFill>
                <a:schemeClr val="dk1"/>
              </a:solidFill>
            </a:endParaRPr>
          </a:p>
        </p:txBody>
      </p:sp>
      <p:sp>
        <p:nvSpPr>
          <p:cNvPr id="12" name="Ellipse 11">
            <a:extLst>
              <a:ext uri="{FF2B5EF4-FFF2-40B4-BE49-F238E27FC236}">
                <a16:creationId xmlns:a16="http://schemas.microsoft.com/office/drawing/2014/main" id="{F2F5B9D3-7761-47E3-8576-6264533A9DB6}"/>
              </a:ext>
            </a:extLst>
          </p:cNvPr>
          <p:cNvSpPr/>
          <p:nvPr/>
        </p:nvSpPr>
        <p:spPr>
          <a:xfrm>
            <a:off x="6822830" y="3665086"/>
            <a:ext cx="1488831" cy="1690504"/>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feld 15">
            <a:extLst>
              <a:ext uri="{FF2B5EF4-FFF2-40B4-BE49-F238E27FC236}">
                <a16:creationId xmlns:a16="http://schemas.microsoft.com/office/drawing/2014/main" id="{CAC3BF00-8223-425C-94A5-29CD480A96AE}"/>
              </a:ext>
            </a:extLst>
          </p:cNvPr>
          <p:cNvSpPr txBox="1"/>
          <p:nvPr/>
        </p:nvSpPr>
        <p:spPr>
          <a:xfrm>
            <a:off x="6596468" y="5450163"/>
            <a:ext cx="2566728" cy="830997"/>
          </a:xfrm>
          <a:prstGeom prst="rect">
            <a:avLst/>
          </a:prstGeom>
          <a:solidFill>
            <a:schemeClr val="bg1"/>
          </a:solidFill>
        </p:spPr>
        <p:txBody>
          <a:bodyPr wrap="none" rtlCol="0">
            <a:spAutoFit/>
          </a:bodyPr>
          <a:lstStyle/>
          <a:p>
            <a:pPr algn="ctr"/>
            <a:r>
              <a:rPr lang="de-DE" sz="2400" dirty="0" err="1">
                <a:solidFill>
                  <a:schemeClr val="dk1"/>
                </a:solidFill>
              </a:rPr>
              <a:t>Hypergol</a:t>
            </a:r>
            <a:r>
              <a:rPr lang="de-DE" sz="2400" dirty="0">
                <a:solidFill>
                  <a:schemeClr val="dk1"/>
                </a:solidFill>
              </a:rPr>
              <a:t> </a:t>
            </a:r>
            <a:r>
              <a:rPr lang="de-DE" sz="2400" dirty="0" err="1">
                <a:solidFill>
                  <a:schemeClr val="dk1"/>
                </a:solidFill>
              </a:rPr>
              <a:t>or</a:t>
            </a:r>
            <a:r>
              <a:rPr lang="de-DE" sz="2400" dirty="0">
                <a:solidFill>
                  <a:schemeClr val="dk1"/>
                </a:solidFill>
              </a:rPr>
              <a:t> not</a:t>
            </a:r>
          </a:p>
          <a:p>
            <a:pPr algn="ctr"/>
            <a:r>
              <a:rPr lang="de-DE" sz="2400" dirty="0">
                <a:solidFill>
                  <a:schemeClr val="dk1"/>
                </a:solidFill>
              </a:rPr>
              <a:t>Cooling </a:t>
            </a:r>
            <a:r>
              <a:rPr lang="de-DE" sz="2400" dirty="0" err="1">
                <a:solidFill>
                  <a:schemeClr val="dk1"/>
                </a:solidFill>
              </a:rPr>
              <a:t>concept</a:t>
            </a:r>
            <a:r>
              <a:rPr lang="de-DE" sz="2400" dirty="0">
                <a:solidFill>
                  <a:schemeClr val="dk1"/>
                </a:solidFill>
              </a:rPr>
              <a:t>?</a:t>
            </a:r>
            <a:endParaRPr lang="en-US" sz="2400" dirty="0">
              <a:solidFill>
                <a:schemeClr val="dk1"/>
              </a:solidFill>
            </a:endParaRPr>
          </a:p>
        </p:txBody>
      </p:sp>
      <p:sp>
        <p:nvSpPr>
          <p:cNvPr id="17" name="Ellipse 16">
            <a:extLst>
              <a:ext uri="{FF2B5EF4-FFF2-40B4-BE49-F238E27FC236}">
                <a16:creationId xmlns:a16="http://schemas.microsoft.com/office/drawing/2014/main" id="{4DF055FC-9BB9-4912-B3F2-0C552BC83289}"/>
              </a:ext>
            </a:extLst>
          </p:cNvPr>
          <p:cNvSpPr/>
          <p:nvPr/>
        </p:nvSpPr>
        <p:spPr>
          <a:xfrm>
            <a:off x="1205119" y="2752046"/>
            <a:ext cx="2211948" cy="963321"/>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Ellipse 17">
            <a:extLst>
              <a:ext uri="{FF2B5EF4-FFF2-40B4-BE49-F238E27FC236}">
                <a16:creationId xmlns:a16="http://schemas.microsoft.com/office/drawing/2014/main" id="{E75D7BF7-2D56-4D6B-B5C2-1C0816D30630}"/>
              </a:ext>
            </a:extLst>
          </p:cNvPr>
          <p:cNvSpPr/>
          <p:nvPr/>
        </p:nvSpPr>
        <p:spPr>
          <a:xfrm>
            <a:off x="5716856" y="2608067"/>
            <a:ext cx="2211948" cy="963321"/>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feld 18">
            <a:extLst>
              <a:ext uri="{FF2B5EF4-FFF2-40B4-BE49-F238E27FC236}">
                <a16:creationId xmlns:a16="http://schemas.microsoft.com/office/drawing/2014/main" id="{CB06B535-07E8-4B59-9194-9F400DD5062D}"/>
              </a:ext>
            </a:extLst>
          </p:cNvPr>
          <p:cNvSpPr txBox="1"/>
          <p:nvPr/>
        </p:nvSpPr>
        <p:spPr>
          <a:xfrm>
            <a:off x="3347615" y="2438536"/>
            <a:ext cx="3693640" cy="461665"/>
          </a:xfrm>
          <a:prstGeom prst="rect">
            <a:avLst/>
          </a:prstGeom>
          <a:solidFill>
            <a:schemeClr val="bg1"/>
          </a:solidFill>
        </p:spPr>
        <p:txBody>
          <a:bodyPr wrap="none" rtlCol="0">
            <a:spAutoFit/>
          </a:bodyPr>
          <a:lstStyle/>
          <a:p>
            <a:r>
              <a:rPr lang="de-DE" sz="2400" dirty="0" err="1">
                <a:solidFill>
                  <a:schemeClr val="dk1"/>
                </a:solidFill>
              </a:rPr>
              <a:t>Pressure-fed</a:t>
            </a:r>
            <a:r>
              <a:rPr lang="de-DE" sz="2400" dirty="0">
                <a:solidFill>
                  <a:schemeClr val="dk1"/>
                </a:solidFill>
              </a:rPr>
              <a:t> </a:t>
            </a:r>
            <a:r>
              <a:rPr lang="de-DE" sz="2400" dirty="0" err="1">
                <a:solidFill>
                  <a:schemeClr val="dk1"/>
                </a:solidFill>
              </a:rPr>
              <a:t>or</a:t>
            </a:r>
            <a:r>
              <a:rPr lang="de-DE" sz="2400" dirty="0">
                <a:solidFill>
                  <a:schemeClr val="dk1"/>
                </a:solidFill>
              </a:rPr>
              <a:t> pump-</a:t>
            </a:r>
            <a:r>
              <a:rPr lang="de-DE" sz="2400" dirty="0" err="1">
                <a:solidFill>
                  <a:schemeClr val="dk1"/>
                </a:solidFill>
              </a:rPr>
              <a:t>fed</a:t>
            </a:r>
            <a:endParaRPr lang="en-US" sz="2400" dirty="0">
              <a:solidFill>
                <a:schemeClr val="dk1"/>
              </a:solidFill>
            </a:endParaRPr>
          </a:p>
        </p:txBody>
      </p:sp>
    </p:spTree>
    <p:extLst>
      <p:ext uri="{BB962C8B-B14F-4D97-AF65-F5344CB8AC3E}">
        <p14:creationId xmlns:p14="http://schemas.microsoft.com/office/powerpoint/2010/main" val="24170976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a:t>
            </a:r>
            <a:endParaRPr lang="en-US" dirty="0"/>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61</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10" name="Ellipse 9">
            <a:extLst>
              <a:ext uri="{FF2B5EF4-FFF2-40B4-BE49-F238E27FC236}">
                <a16:creationId xmlns:a16="http://schemas.microsoft.com/office/drawing/2014/main" id="{E8EF0D19-3940-4DF9-9CFA-BEBEEA8B909E}"/>
              </a:ext>
            </a:extLst>
          </p:cNvPr>
          <p:cNvSpPr/>
          <p:nvPr/>
        </p:nvSpPr>
        <p:spPr>
          <a:xfrm>
            <a:off x="3363248" y="3212236"/>
            <a:ext cx="1378095" cy="13077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1" name="Gleichschenkliges Dreieck 10">
            <a:extLst>
              <a:ext uri="{FF2B5EF4-FFF2-40B4-BE49-F238E27FC236}">
                <a16:creationId xmlns:a16="http://schemas.microsoft.com/office/drawing/2014/main" id="{FC4322F8-0753-4DBA-9B13-C0F82ECE3FDC}"/>
              </a:ext>
            </a:extLst>
          </p:cNvPr>
          <p:cNvSpPr/>
          <p:nvPr/>
        </p:nvSpPr>
        <p:spPr>
          <a:xfrm rot="16200000">
            <a:off x="8256892" y="4730951"/>
            <a:ext cx="956229" cy="112497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cxnSp>
        <p:nvCxnSpPr>
          <p:cNvPr id="12" name="Verbinder: gewinkelt 11">
            <a:extLst>
              <a:ext uri="{FF2B5EF4-FFF2-40B4-BE49-F238E27FC236}">
                <a16:creationId xmlns:a16="http://schemas.microsoft.com/office/drawing/2014/main" id="{D01D42C4-BF4E-47A0-9616-5B2764AE45E1}"/>
              </a:ext>
            </a:extLst>
          </p:cNvPr>
          <p:cNvCxnSpPr>
            <a:cxnSpLocks/>
            <a:stCxn id="10" idx="4"/>
          </p:cNvCxnSpPr>
          <p:nvPr/>
        </p:nvCxnSpPr>
        <p:spPr>
          <a:xfrm rot="16200000" flipH="1">
            <a:off x="5725006" y="2847309"/>
            <a:ext cx="773418" cy="4118841"/>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13" name="Multiplikationszeichen 12">
            <a:extLst>
              <a:ext uri="{FF2B5EF4-FFF2-40B4-BE49-F238E27FC236}">
                <a16:creationId xmlns:a16="http://schemas.microsoft.com/office/drawing/2014/main" id="{69022B36-054E-46F8-BBDF-0333942ADA0C}"/>
              </a:ext>
            </a:extLst>
          </p:cNvPr>
          <p:cNvSpPr/>
          <p:nvPr/>
        </p:nvSpPr>
        <p:spPr>
          <a:xfrm>
            <a:off x="7011792" y="4987709"/>
            <a:ext cx="690237" cy="627627"/>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4" name="Textfeld 13">
            <a:extLst>
              <a:ext uri="{FF2B5EF4-FFF2-40B4-BE49-F238E27FC236}">
                <a16:creationId xmlns:a16="http://schemas.microsoft.com/office/drawing/2014/main" id="{7FA3F331-5CA8-4CBC-9A58-412CA459B1DE}"/>
              </a:ext>
            </a:extLst>
          </p:cNvPr>
          <p:cNvSpPr txBox="1"/>
          <p:nvPr/>
        </p:nvSpPr>
        <p:spPr>
          <a:xfrm>
            <a:off x="4885012" y="3635386"/>
            <a:ext cx="869149" cy="461537"/>
          </a:xfrm>
          <a:prstGeom prst="rect">
            <a:avLst/>
          </a:prstGeom>
          <a:noFill/>
        </p:spPr>
        <p:txBody>
          <a:bodyPr wrap="none" rtlCol="0">
            <a:spAutoFit/>
          </a:bodyPr>
          <a:lstStyle/>
          <a:p>
            <a:r>
              <a:rPr lang="de-DE" sz="2399" dirty="0">
                <a:solidFill>
                  <a:schemeClr val="dk1"/>
                </a:solidFill>
              </a:rPr>
              <a:t>Tank</a:t>
            </a:r>
            <a:endParaRPr lang="en-US" sz="2399" dirty="0">
              <a:solidFill>
                <a:schemeClr val="dk1"/>
              </a:solidFill>
            </a:endParaRPr>
          </a:p>
        </p:txBody>
      </p:sp>
      <p:sp>
        <p:nvSpPr>
          <p:cNvPr id="15" name="Textfeld 14">
            <a:extLst>
              <a:ext uri="{FF2B5EF4-FFF2-40B4-BE49-F238E27FC236}">
                <a16:creationId xmlns:a16="http://schemas.microsoft.com/office/drawing/2014/main" id="{EE49810C-612E-4676-A205-EB0A0D0CAE99}"/>
              </a:ext>
            </a:extLst>
          </p:cNvPr>
          <p:cNvSpPr txBox="1"/>
          <p:nvPr/>
        </p:nvSpPr>
        <p:spPr>
          <a:xfrm>
            <a:off x="6872656" y="4539616"/>
            <a:ext cx="955338" cy="461485"/>
          </a:xfrm>
          <a:prstGeom prst="rect">
            <a:avLst/>
          </a:prstGeom>
          <a:noFill/>
        </p:spPr>
        <p:txBody>
          <a:bodyPr wrap="none" rtlCol="0">
            <a:spAutoFit/>
          </a:bodyPr>
          <a:lstStyle/>
          <a:p>
            <a:r>
              <a:rPr lang="de-DE" sz="2399" dirty="0">
                <a:solidFill>
                  <a:schemeClr val="dk1"/>
                </a:solidFill>
              </a:rPr>
              <a:t>Valve</a:t>
            </a:r>
            <a:endParaRPr lang="en-US" sz="2399" dirty="0">
              <a:solidFill>
                <a:schemeClr val="dk1"/>
              </a:solidFill>
            </a:endParaRPr>
          </a:p>
        </p:txBody>
      </p:sp>
      <p:sp>
        <p:nvSpPr>
          <p:cNvPr id="16" name="Textfeld 15">
            <a:extLst>
              <a:ext uri="{FF2B5EF4-FFF2-40B4-BE49-F238E27FC236}">
                <a16:creationId xmlns:a16="http://schemas.microsoft.com/office/drawing/2014/main" id="{390AF940-9EEB-4C06-8DF0-297D14214C59}"/>
              </a:ext>
            </a:extLst>
          </p:cNvPr>
          <p:cNvSpPr txBox="1"/>
          <p:nvPr/>
        </p:nvSpPr>
        <p:spPr>
          <a:xfrm>
            <a:off x="8391967" y="4208549"/>
            <a:ext cx="1296643" cy="461485"/>
          </a:xfrm>
          <a:prstGeom prst="rect">
            <a:avLst/>
          </a:prstGeom>
          <a:noFill/>
        </p:spPr>
        <p:txBody>
          <a:bodyPr wrap="none" rtlCol="0">
            <a:spAutoFit/>
          </a:bodyPr>
          <a:lstStyle/>
          <a:p>
            <a:r>
              <a:rPr lang="de-DE" sz="2399" dirty="0" err="1">
                <a:solidFill>
                  <a:schemeClr val="dk1"/>
                </a:solidFill>
              </a:rPr>
              <a:t>Exhaust</a:t>
            </a:r>
            <a:endParaRPr lang="en-US" sz="2399" dirty="0">
              <a:solidFill>
                <a:schemeClr val="dk1"/>
              </a:solidFill>
            </a:endParaRPr>
          </a:p>
        </p:txBody>
      </p:sp>
      <p:sp>
        <p:nvSpPr>
          <p:cNvPr id="17" name="Textfeld 16">
            <a:extLst>
              <a:ext uri="{FF2B5EF4-FFF2-40B4-BE49-F238E27FC236}">
                <a16:creationId xmlns:a16="http://schemas.microsoft.com/office/drawing/2014/main" id="{EF8430B6-E759-4BE8-86A1-03468A627887}"/>
              </a:ext>
            </a:extLst>
          </p:cNvPr>
          <p:cNvSpPr txBox="1"/>
          <p:nvPr/>
        </p:nvSpPr>
        <p:spPr>
          <a:xfrm>
            <a:off x="2163581" y="3059422"/>
            <a:ext cx="1520976" cy="461485"/>
          </a:xfrm>
          <a:prstGeom prst="rect">
            <a:avLst/>
          </a:prstGeom>
          <a:noFill/>
        </p:spPr>
        <p:txBody>
          <a:bodyPr wrap="none" rtlCol="0">
            <a:spAutoFit/>
          </a:bodyPr>
          <a:lstStyle/>
          <a:p>
            <a:r>
              <a:rPr lang="de-DE" sz="2399" dirty="0">
                <a:solidFill>
                  <a:schemeClr val="dk1"/>
                </a:solidFill>
              </a:rPr>
              <a:t>Regulator</a:t>
            </a:r>
            <a:endParaRPr lang="en-US" sz="2399" dirty="0">
              <a:solidFill>
                <a:schemeClr val="dk1"/>
              </a:solidFill>
            </a:endParaRPr>
          </a:p>
        </p:txBody>
      </p:sp>
      <p:sp>
        <p:nvSpPr>
          <p:cNvPr id="18" name="Ellipse 17">
            <a:extLst>
              <a:ext uri="{FF2B5EF4-FFF2-40B4-BE49-F238E27FC236}">
                <a16:creationId xmlns:a16="http://schemas.microsoft.com/office/drawing/2014/main" id="{6A3CD5AC-2C13-4577-8128-EC5D79D3C740}"/>
              </a:ext>
            </a:extLst>
          </p:cNvPr>
          <p:cNvSpPr/>
          <p:nvPr/>
        </p:nvSpPr>
        <p:spPr>
          <a:xfrm>
            <a:off x="1611286" y="3368088"/>
            <a:ext cx="955338" cy="996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cxnSp>
        <p:nvCxnSpPr>
          <p:cNvPr id="19" name="Gerader Verbinder 18">
            <a:extLst>
              <a:ext uri="{FF2B5EF4-FFF2-40B4-BE49-F238E27FC236}">
                <a16:creationId xmlns:a16="http://schemas.microsoft.com/office/drawing/2014/main" id="{176D5BF3-20E3-446F-9D84-B5E9306A1632}"/>
              </a:ext>
            </a:extLst>
          </p:cNvPr>
          <p:cNvCxnSpPr>
            <a:cxnSpLocks/>
            <a:stCxn id="18" idx="6"/>
            <a:endCxn id="10" idx="2"/>
          </p:cNvCxnSpPr>
          <p:nvPr/>
        </p:nvCxnSpPr>
        <p:spPr>
          <a:xfrm>
            <a:off x="2566624" y="3866126"/>
            <a:ext cx="796624" cy="2"/>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feld 19">
            <a:extLst>
              <a:ext uri="{FF2B5EF4-FFF2-40B4-BE49-F238E27FC236}">
                <a16:creationId xmlns:a16="http://schemas.microsoft.com/office/drawing/2014/main" id="{F4701C70-84A1-4573-9240-1F56C87418C9}"/>
              </a:ext>
            </a:extLst>
          </p:cNvPr>
          <p:cNvSpPr txBox="1"/>
          <p:nvPr/>
        </p:nvSpPr>
        <p:spPr>
          <a:xfrm>
            <a:off x="1199456" y="4426064"/>
            <a:ext cx="1673202" cy="830672"/>
          </a:xfrm>
          <a:prstGeom prst="rect">
            <a:avLst/>
          </a:prstGeom>
          <a:noFill/>
        </p:spPr>
        <p:txBody>
          <a:bodyPr wrap="none" rtlCol="0">
            <a:spAutoFit/>
          </a:bodyPr>
          <a:lstStyle/>
          <a:p>
            <a:pPr algn="ctr"/>
            <a:r>
              <a:rPr lang="de-DE" sz="2399" dirty="0" err="1">
                <a:solidFill>
                  <a:schemeClr val="dk1"/>
                </a:solidFill>
              </a:rPr>
              <a:t>Pressurant</a:t>
            </a:r>
            <a:endParaRPr lang="de-DE" sz="2399" dirty="0">
              <a:solidFill>
                <a:schemeClr val="dk1"/>
              </a:solidFill>
            </a:endParaRPr>
          </a:p>
          <a:p>
            <a:pPr algn="ctr"/>
            <a:r>
              <a:rPr lang="de-DE" sz="2399" dirty="0">
                <a:solidFill>
                  <a:schemeClr val="dk1"/>
                </a:solidFill>
              </a:rPr>
              <a:t>Tank</a:t>
            </a:r>
            <a:endParaRPr lang="en-US" sz="2399" dirty="0">
              <a:solidFill>
                <a:schemeClr val="dk1"/>
              </a:solidFill>
            </a:endParaRPr>
          </a:p>
        </p:txBody>
      </p:sp>
      <p:sp>
        <p:nvSpPr>
          <p:cNvPr id="21" name="Kreis: nicht ausgefüllt 20">
            <a:extLst>
              <a:ext uri="{FF2B5EF4-FFF2-40B4-BE49-F238E27FC236}">
                <a16:creationId xmlns:a16="http://schemas.microsoft.com/office/drawing/2014/main" id="{32F360ED-FFF5-4C22-84D1-182B2185D2E5}"/>
              </a:ext>
            </a:extLst>
          </p:cNvPr>
          <p:cNvSpPr/>
          <p:nvPr/>
        </p:nvSpPr>
        <p:spPr>
          <a:xfrm>
            <a:off x="7757682" y="4987708"/>
            <a:ext cx="563973" cy="597469"/>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22" name="Textfeld 21">
            <a:extLst>
              <a:ext uri="{FF2B5EF4-FFF2-40B4-BE49-F238E27FC236}">
                <a16:creationId xmlns:a16="http://schemas.microsoft.com/office/drawing/2014/main" id="{85D455CE-4C8D-42A6-B5D8-36904ED814FD}"/>
              </a:ext>
            </a:extLst>
          </p:cNvPr>
          <p:cNvSpPr txBox="1"/>
          <p:nvPr/>
        </p:nvSpPr>
        <p:spPr>
          <a:xfrm>
            <a:off x="7168615" y="5617976"/>
            <a:ext cx="1828632" cy="461485"/>
          </a:xfrm>
          <a:prstGeom prst="rect">
            <a:avLst/>
          </a:prstGeom>
          <a:noFill/>
        </p:spPr>
        <p:txBody>
          <a:bodyPr wrap="none" rtlCol="0">
            <a:spAutoFit/>
          </a:bodyPr>
          <a:lstStyle/>
          <a:p>
            <a:r>
              <a:rPr lang="de-DE" sz="2399" dirty="0" err="1">
                <a:solidFill>
                  <a:schemeClr val="dk1"/>
                </a:solidFill>
              </a:rPr>
              <a:t>Combustion</a:t>
            </a:r>
            <a:endParaRPr lang="en-US" sz="2399" dirty="0">
              <a:solidFill>
                <a:schemeClr val="dk1"/>
              </a:solidFill>
            </a:endParaRPr>
          </a:p>
        </p:txBody>
      </p:sp>
      <p:sp>
        <p:nvSpPr>
          <p:cNvPr id="23" name="Ellipse 22">
            <a:extLst>
              <a:ext uri="{FF2B5EF4-FFF2-40B4-BE49-F238E27FC236}">
                <a16:creationId xmlns:a16="http://schemas.microsoft.com/office/drawing/2014/main" id="{4AE02185-5933-4662-9271-B7BE703AED66}"/>
              </a:ext>
            </a:extLst>
          </p:cNvPr>
          <p:cNvSpPr/>
          <p:nvPr/>
        </p:nvSpPr>
        <p:spPr>
          <a:xfrm>
            <a:off x="5920223" y="2900524"/>
            <a:ext cx="1378095" cy="13077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cxnSp>
        <p:nvCxnSpPr>
          <p:cNvPr id="24" name="Verbinder: gewinkelt 23">
            <a:extLst>
              <a:ext uri="{FF2B5EF4-FFF2-40B4-BE49-F238E27FC236}">
                <a16:creationId xmlns:a16="http://schemas.microsoft.com/office/drawing/2014/main" id="{A7550B42-9813-4054-AD14-3EAEC9B2259C}"/>
              </a:ext>
            </a:extLst>
          </p:cNvPr>
          <p:cNvCxnSpPr>
            <a:cxnSpLocks/>
            <a:stCxn id="23" idx="6"/>
            <a:endCxn id="21" idx="0"/>
          </p:cNvCxnSpPr>
          <p:nvPr/>
        </p:nvCxnSpPr>
        <p:spPr>
          <a:xfrm>
            <a:off x="7298317" y="3554416"/>
            <a:ext cx="741350" cy="1433292"/>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25" name="Multiplikationszeichen 24">
            <a:extLst>
              <a:ext uri="{FF2B5EF4-FFF2-40B4-BE49-F238E27FC236}">
                <a16:creationId xmlns:a16="http://schemas.microsoft.com/office/drawing/2014/main" id="{CD4DECC5-7BBF-4252-822A-8E8FBA740CF2}"/>
              </a:ext>
            </a:extLst>
          </p:cNvPr>
          <p:cNvSpPr/>
          <p:nvPr/>
        </p:nvSpPr>
        <p:spPr>
          <a:xfrm>
            <a:off x="7716384" y="3682353"/>
            <a:ext cx="690237" cy="627627"/>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6" name="Textfeld 25">
            <a:extLst>
              <a:ext uri="{FF2B5EF4-FFF2-40B4-BE49-F238E27FC236}">
                <a16:creationId xmlns:a16="http://schemas.microsoft.com/office/drawing/2014/main" id="{55C143F2-0A9F-4A4F-9DF6-003A67A4CD05}"/>
              </a:ext>
            </a:extLst>
          </p:cNvPr>
          <p:cNvSpPr txBox="1"/>
          <p:nvPr/>
        </p:nvSpPr>
        <p:spPr>
          <a:xfrm>
            <a:off x="8390585" y="3759663"/>
            <a:ext cx="955338" cy="461485"/>
          </a:xfrm>
          <a:prstGeom prst="rect">
            <a:avLst/>
          </a:prstGeom>
          <a:noFill/>
        </p:spPr>
        <p:txBody>
          <a:bodyPr wrap="none" rtlCol="0">
            <a:spAutoFit/>
          </a:bodyPr>
          <a:lstStyle/>
          <a:p>
            <a:r>
              <a:rPr lang="de-DE" sz="2399" dirty="0">
                <a:solidFill>
                  <a:schemeClr val="dk1"/>
                </a:solidFill>
              </a:rPr>
              <a:t>Valve</a:t>
            </a:r>
            <a:endParaRPr lang="en-US" sz="2399" dirty="0">
              <a:solidFill>
                <a:schemeClr val="dk1"/>
              </a:solidFill>
            </a:endParaRPr>
          </a:p>
        </p:txBody>
      </p:sp>
      <p:sp>
        <p:nvSpPr>
          <p:cNvPr id="27" name="Textfeld 26">
            <a:extLst>
              <a:ext uri="{FF2B5EF4-FFF2-40B4-BE49-F238E27FC236}">
                <a16:creationId xmlns:a16="http://schemas.microsoft.com/office/drawing/2014/main" id="{8B7AF9FE-1953-4D9C-AFD8-B9FD8E9060D1}"/>
              </a:ext>
            </a:extLst>
          </p:cNvPr>
          <p:cNvSpPr txBox="1"/>
          <p:nvPr/>
        </p:nvSpPr>
        <p:spPr>
          <a:xfrm>
            <a:off x="8881991" y="3372115"/>
            <a:ext cx="1520976" cy="461485"/>
          </a:xfrm>
          <a:prstGeom prst="rect">
            <a:avLst/>
          </a:prstGeom>
          <a:noFill/>
        </p:spPr>
        <p:txBody>
          <a:bodyPr wrap="none" rtlCol="0">
            <a:spAutoFit/>
          </a:bodyPr>
          <a:lstStyle/>
          <a:p>
            <a:r>
              <a:rPr lang="de-DE" sz="2399" dirty="0">
                <a:solidFill>
                  <a:schemeClr val="dk1"/>
                </a:solidFill>
              </a:rPr>
              <a:t>Regulator</a:t>
            </a:r>
            <a:endParaRPr lang="en-US" sz="2399" dirty="0">
              <a:solidFill>
                <a:schemeClr val="dk1"/>
              </a:solidFill>
            </a:endParaRPr>
          </a:p>
        </p:txBody>
      </p:sp>
      <p:sp>
        <p:nvSpPr>
          <p:cNvPr id="28" name="Ellipse 27">
            <a:extLst>
              <a:ext uri="{FF2B5EF4-FFF2-40B4-BE49-F238E27FC236}">
                <a16:creationId xmlns:a16="http://schemas.microsoft.com/office/drawing/2014/main" id="{6C49ADBF-DB16-4AA8-A9F9-F51C47AB5402}"/>
              </a:ext>
            </a:extLst>
          </p:cNvPr>
          <p:cNvSpPr/>
          <p:nvPr/>
        </p:nvSpPr>
        <p:spPr>
          <a:xfrm>
            <a:off x="10306529" y="2741417"/>
            <a:ext cx="955338" cy="996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9" name="Textfeld 28">
            <a:extLst>
              <a:ext uri="{FF2B5EF4-FFF2-40B4-BE49-F238E27FC236}">
                <a16:creationId xmlns:a16="http://schemas.microsoft.com/office/drawing/2014/main" id="{071AD5EF-414C-4700-A358-B181419AE03E}"/>
              </a:ext>
            </a:extLst>
          </p:cNvPr>
          <p:cNvSpPr txBox="1"/>
          <p:nvPr/>
        </p:nvSpPr>
        <p:spPr>
          <a:xfrm>
            <a:off x="9967414" y="3850000"/>
            <a:ext cx="1673202" cy="830672"/>
          </a:xfrm>
          <a:prstGeom prst="rect">
            <a:avLst/>
          </a:prstGeom>
          <a:noFill/>
        </p:spPr>
        <p:txBody>
          <a:bodyPr wrap="none" rtlCol="0">
            <a:spAutoFit/>
          </a:bodyPr>
          <a:lstStyle/>
          <a:p>
            <a:pPr algn="ctr"/>
            <a:r>
              <a:rPr lang="de-DE" sz="2399" dirty="0" err="1">
                <a:solidFill>
                  <a:schemeClr val="dk1"/>
                </a:solidFill>
              </a:rPr>
              <a:t>Pressurant</a:t>
            </a:r>
            <a:endParaRPr lang="de-DE" sz="2399" dirty="0">
              <a:solidFill>
                <a:schemeClr val="dk1"/>
              </a:solidFill>
            </a:endParaRPr>
          </a:p>
          <a:p>
            <a:pPr algn="ctr"/>
            <a:r>
              <a:rPr lang="de-DE" sz="2399" dirty="0">
                <a:solidFill>
                  <a:schemeClr val="dk1"/>
                </a:solidFill>
              </a:rPr>
              <a:t>Tank</a:t>
            </a:r>
            <a:endParaRPr lang="en-US" sz="2399" dirty="0">
              <a:solidFill>
                <a:schemeClr val="dk1"/>
              </a:solidFill>
            </a:endParaRPr>
          </a:p>
        </p:txBody>
      </p:sp>
      <p:cxnSp>
        <p:nvCxnSpPr>
          <p:cNvPr id="30" name="Verbinder: gewinkelt 29">
            <a:extLst>
              <a:ext uri="{FF2B5EF4-FFF2-40B4-BE49-F238E27FC236}">
                <a16:creationId xmlns:a16="http://schemas.microsoft.com/office/drawing/2014/main" id="{797230B3-EDEA-4A54-ADD3-EC79545634B0}"/>
              </a:ext>
            </a:extLst>
          </p:cNvPr>
          <p:cNvCxnSpPr>
            <a:cxnSpLocks/>
          </p:cNvCxnSpPr>
          <p:nvPr/>
        </p:nvCxnSpPr>
        <p:spPr>
          <a:xfrm>
            <a:off x="7298318" y="3277788"/>
            <a:ext cx="3006830" cy="12695"/>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31" name="Ellipse 30">
            <a:extLst>
              <a:ext uri="{FF2B5EF4-FFF2-40B4-BE49-F238E27FC236}">
                <a16:creationId xmlns:a16="http://schemas.microsoft.com/office/drawing/2014/main" id="{3F2F7614-35A2-45DB-8E91-19EBC8FCC1D3}"/>
              </a:ext>
            </a:extLst>
          </p:cNvPr>
          <p:cNvSpPr/>
          <p:nvPr/>
        </p:nvSpPr>
        <p:spPr>
          <a:xfrm>
            <a:off x="2662464" y="3569186"/>
            <a:ext cx="576550" cy="6142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99" b="1" dirty="0"/>
              <a:t>R</a:t>
            </a:r>
          </a:p>
        </p:txBody>
      </p:sp>
      <p:sp>
        <p:nvSpPr>
          <p:cNvPr id="32" name="Ellipse 31">
            <a:extLst>
              <a:ext uri="{FF2B5EF4-FFF2-40B4-BE49-F238E27FC236}">
                <a16:creationId xmlns:a16="http://schemas.microsoft.com/office/drawing/2014/main" id="{EE67CFFE-9B3A-4E1B-99D3-F771980D02E8}"/>
              </a:ext>
            </a:extLst>
          </p:cNvPr>
          <p:cNvSpPr/>
          <p:nvPr/>
        </p:nvSpPr>
        <p:spPr>
          <a:xfrm>
            <a:off x="8255754" y="2958262"/>
            <a:ext cx="576550" cy="6142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99" b="1" dirty="0"/>
              <a:t>R</a:t>
            </a:r>
          </a:p>
        </p:txBody>
      </p:sp>
      <p:sp>
        <p:nvSpPr>
          <p:cNvPr id="33" name="Rechteck: abgerundete Ecken 32">
            <a:extLst>
              <a:ext uri="{FF2B5EF4-FFF2-40B4-BE49-F238E27FC236}">
                <a16:creationId xmlns:a16="http://schemas.microsoft.com/office/drawing/2014/main" id="{6DB3BA22-4E05-4D94-B7E5-F6D506D617AA}"/>
              </a:ext>
            </a:extLst>
          </p:cNvPr>
          <p:cNvSpPr/>
          <p:nvPr/>
        </p:nvSpPr>
        <p:spPr>
          <a:xfrm>
            <a:off x="5537775" y="6084902"/>
            <a:ext cx="1360546" cy="576064"/>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PDE</a:t>
            </a:r>
          </a:p>
        </p:txBody>
      </p:sp>
      <p:sp>
        <p:nvSpPr>
          <p:cNvPr id="34" name="Textfeld 33">
            <a:extLst>
              <a:ext uri="{FF2B5EF4-FFF2-40B4-BE49-F238E27FC236}">
                <a16:creationId xmlns:a16="http://schemas.microsoft.com/office/drawing/2014/main" id="{CB28C71E-2675-4718-AF18-C24729EEA6A8}"/>
              </a:ext>
            </a:extLst>
          </p:cNvPr>
          <p:cNvSpPr txBox="1"/>
          <p:nvPr/>
        </p:nvSpPr>
        <p:spPr>
          <a:xfrm>
            <a:off x="3359696" y="5518689"/>
            <a:ext cx="2446504" cy="830740"/>
          </a:xfrm>
          <a:prstGeom prst="rect">
            <a:avLst/>
          </a:prstGeom>
          <a:noFill/>
        </p:spPr>
        <p:txBody>
          <a:bodyPr wrap="none" rtlCol="0">
            <a:spAutoFit/>
          </a:bodyPr>
          <a:lstStyle/>
          <a:p>
            <a:pPr algn="ctr"/>
            <a:r>
              <a:rPr lang="de-DE" sz="2399" dirty="0">
                <a:solidFill>
                  <a:schemeClr val="dk1"/>
                </a:solidFill>
              </a:rPr>
              <a:t>Propulsion Drive</a:t>
            </a:r>
            <a:br>
              <a:rPr lang="de-DE" sz="2399" dirty="0">
                <a:solidFill>
                  <a:schemeClr val="dk1"/>
                </a:solidFill>
              </a:rPr>
            </a:br>
            <a:r>
              <a:rPr lang="de-DE" sz="2399" dirty="0">
                <a:solidFill>
                  <a:schemeClr val="dk1"/>
                </a:solidFill>
              </a:rPr>
              <a:t>Electronics</a:t>
            </a:r>
            <a:endParaRPr lang="en-US" sz="2399" dirty="0">
              <a:solidFill>
                <a:schemeClr val="dk1"/>
              </a:solidFill>
            </a:endParaRPr>
          </a:p>
        </p:txBody>
      </p:sp>
      <p:cxnSp>
        <p:nvCxnSpPr>
          <p:cNvPr id="35" name="Verbinder: gewinkelt 34">
            <a:extLst>
              <a:ext uri="{FF2B5EF4-FFF2-40B4-BE49-F238E27FC236}">
                <a16:creationId xmlns:a16="http://schemas.microsoft.com/office/drawing/2014/main" id="{D891FAFA-66D1-4E87-B875-B2122E076C49}"/>
              </a:ext>
            </a:extLst>
          </p:cNvPr>
          <p:cNvCxnSpPr>
            <a:cxnSpLocks/>
            <a:stCxn id="33" idx="0"/>
            <a:endCxn id="25" idx="3"/>
          </p:cNvCxnSpPr>
          <p:nvPr/>
        </p:nvCxnSpPr>
        <p:spPr>
          <a:xfrm rot="5400000" flipH="1" flipV="1">
            <a:off x="6087274" y="4290016"/>
            <a:ext cx="1925663" cy="1664113"/>
          </a:xfrm>
          <a:prstGeom prst="bentConnector3">
            <a:avLst>
              <a:gd name="adj1" fmla="val 81657"/>
            </a:avLst>
          </a:prstGeom>
          <a:ln w="12700" cap="sq">
            <a:solidFill>
              <a:schemeClr val="tx1"/>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Verbinder: gewinkelt 35">
            <a:extLst>
              <a:ext uri="{FF2B5EF4-FFF2-40B4-BE49-F238E27FC236}">
                <a16:creationId xmlns:a16="http://schemas.microsoft.com/office/drawing/2014/main" id="{F77627BC-4B8A-407A-A4BF-AF0842DD0FD9}"/>
              </a:ext>
            </a:extLst>
          </p:cNvPr>
          <p:cNvCxnSpPr>
            <a:stCxn id="33" idx="0"/>
            <a:endCxn id="13" idx="3"/>
          </p:cNvCxnSpPr>
          <p:nvPr/>
        </p:nvCxnSpPr>
        <p:spPr>
          <a:xfrm rot="5400000" flipH="1" flipV="1">
            <a:off x="6387656" y="5294990"/>
            <a:ext cx="620307" cy="959521"/>
          </a:xfrm>
          <a:prstGeom prst="bentConnector3">
            <a:avLst/>
          </a:prstGeom>
          <a:ln w="12700" cap="sq">
            <a:solidFill>
              <a:schemeClr val="tx1"/>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08929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EA5B7-B4C7-A3B8-AC36-D6A1558B03BB}"/>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132DD99-87E3-FAFE-2FBA-1A122FAD21BE}"/>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p>
          <a:p>
            <a:pPr>
              <a:lnSpc>
                <a:spcPct val="110000"/>
              </a:lnSpc>
            </a:pPr>
            <a:r>
              <a:rPr lang="en-US" dirty="0"/>
              <a:t>Characteristics (advantages) of a Bi-propellant Propulsion System</a:t>
            </a:r>
          </a:p>
          <a:p>
            <a:pPr lvl="1">
              <a:lnSpc>
                <a:spcPct val="110000"/>
              </a:lnSpc>
            </a:pPr>
            <a:r>
              <a:rPr lang="en-US" sz="2000" dirty="0"/>
              <a:t>Highest achievable specific impulse for chemical rocket propulsion</a:t>
            </a:r>
          </a:p>
          <a:p>
            <a:pPr lvl="1">
              <a:lnSpc>
                <a:spcPct val="110000"/>
              </a:lnSpc>
            </a:pPr>
            <a:r>
              <a:rPr lang="en-US" sz="2000" dirty="0"/>
              <a:t>Controllability (on / off control, restart ability, </a:t>
            </a:r>
            <a:r>
              <a:rPr lang="en-US" sz="2000" dirty="0" err="1"/>
              <a:t>throttable</a:t>
            </a:r>
            <a:r>
              <a:rPr lang="en-US" sz="2000" dirty="0"/>
              <a:t>, pulse mode firing which results in important engine parameter for reaction control thruster – minimum impulse bit)</a:t>
            </a:r>
          </a:p>
          <a:p>
            <a:pPr lvl="1">
              <a:lnSpc>
                <a:spcPct val="110000"/>
              </a:lnSpc>
            </a:pPr>
            <a:r>
              <a:rPr lang="en-US" sz="2000" dirty="0"/>
              <a:t>Easy adaptation to launcher or S/C architecture</a:t>
            </a:r>
          </a:p>
          <a:p>
            <a:pPr lvl="1">
              <a:lnSpc>
                <a:spcPct val="110000"/>
              </a:lnSpc>
            </a:pPr>
            <a:r>
              <a:rPr lang="en-US" sz="2000" dirty="0"/>
              <a:t>Possibility of realistic ground testing and pre-launch check-out</a:t>
            </a:r>
          </a:p>
          <a:p>
            <a:pPr lvl="1">
              <a:lnSpc>
                <a:spcPct val="110000"/>
              </a:lnSpc>
            </a:pPr>
            <a:r>
              <a:rPr lang="en-US" sz="2000" dirty="0"/>
              <a:t>Enable component redundancy to virtually any level</a:t>
            </a:r>
            <a:endParaRPr lang="en-US" dirty="0"/>
          </a:p>
        </p:txBody>
      </p:sp>
      <p:sp>
        <p:nvSpPr>
          <p:cNvPr id="3" name="Titre 2">
            <a:extLst>
              <a:ext uri="{FF2B5EF4-FFF2-40B4-BE49-F238E27FC236}">
                <a16:creationId xmlns:a16="http://schemas.microsoft.com/office/drawing/2014/main" id="{FCBB6407-CA83-30C1-DEB7-E9CCDD32DE99}"/>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7CA92B3F-F5B4-90A5-A166-620315CECBF0}"/>
              </a:ext>
            </a:extLst>
          </p:cNvPr>
          <p:cNvSpPr>
            <a:spLocks noGrp="1"/>
          </p:cNvSpPr>
          <p:nvPr>
            <p:ph type="sldNum" sz="quarter" idx="12"/>
          </p:nvPr>
        </p:nvSpPr>
        <p:spPr/>
        <p:txBody>
          <a:bodyPr/>
          <a:lstStyle/>
          <a:p>
            <a:fld id="{E1E1CD7C-2161-7D43-862E-CE4C333CD873}" type="slidenum">
              <a:rPr lang="fr-FR" smtClean="0"/>
              <a:pPr/>
              <a:t>62</a:t>
            </a:fld>
            <a:endParaRPr lang="fr-FR" dirty="0"/>
          </a:p>
        </p:txBody>
      </p:sp>
      <p:sp>
        <p:nvSpPr>
          <p:cNvPr id="7" name="Google Shape;119;p5">
            <a:extLst>
              <a:ext uri="{FF2B5EF4-FFF2-40B4-BE49-F238E27FC236}">
                <a16:creationId xmlns:a16="http://schemas.microsoft.com/office/drawing/2014/main" id="{36E4E533-DAEF-2047-0A9A-BF63D2AFD96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A76D6C5A-B171-EBEE-BC8D-889AE7BF12E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0784629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7949C-06C5-AE63-D16F-E47549BF9BFF}"/>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9C18F41-4C63-98B5-3A82-938956EB655D}"/>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p>
          <a:p>
            <a:pPr>
              <a:lnSpc>
                <a:spcPct val="110000"/>
              </a:lnSpc>
            </a:pPr>
            <a:r>
              <a:rPr lang="en-US" dirty="0"/>
              <a:t>Example: Orion-ESM Propulsion </a:t>
            </a:r>
            <a:br>
              <a:rPr lang="en-US" dirty="0"/>
            </a:br>
            <a:r>
              <a:rPr lang="en-US" dirty="0"/>
              <a:t>System</a:t>
            </a:r>
          </a:p>
          <a:p>
            <a:pPr lvl="1">
              <a:lnSpc>
                <a:spcPct val="110000"/>
              </a:lnSpc>
            </a:pPr>
            <a:r>
              <a:rPr lang="en-US" sz="2000" dirty="0"/>
              <a:t>Human-rated</a:t>
            </a:r>
          </a:p>
          <a:p>
            <a:pPr marL="571500" lvl="1" indent="0">
              <a:lnSpc>
                <a:spcPct val="100000"/>
              </a:lnSpc>
              <a:buNone/>
            </a:pPr>
            <a:endParaRPr lang="en-US" sz="2000" dirty="0"/>
          </a:p>
        </p:txBody>
      </p:sp>
      <p:sp>
        <p:nvSpPr>
          <p:cNvPr id="3" name="Titre 2">
            <a:extLst>
              <a:ext uri="{FF2B5EF4-FFF2-40B4-BE49-F238E27FC236}">
                <a16:creationId xmlns:a16="http://schemas.microsoft.com/office/drawing/2014/main" id="{F61B1647-9EBD-3FF0-DBE5-62B45BC0FB60}"/>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BBD80D6A-4E15-E89C-18A9-BA262923792A}"/>
              </a:ext>
            </a:extLst>
          </p:cNvPr>
          <p:cNvSpPr>
            <a:spLocks noGrp="1"/>
          </p:cNvSpPr>
          <p:nvPr>
            <p:ph type="sldNum" sz="quarter" idx="12"/>
          </p:nvPr>
        </p:nvSpPr>
        <p:spPr/>
        <p:txBody>
          <a:bodyPr/>
          <a:lstStyle/>
          <a:p>
            <a:fld id="{E1E1CD7C-2161-7D43-862E-CE4C333CD873}" type="slidenum">
              <a:rPr lang="fr-FR" smtClean="0"/>
              <a:pPr/>
              <a:t>63</a:t>
            </a:fld>
            <a:endParaRPr lang="fr-FR" dirty="0"/>
          </a:p>
        </p:txBody>
      </p:sp>
      <p:sp>
        <p:nvSpPr>
          <p:cNvPr id="7" name="Google Shape;119;p5">
            <a:extLst>
              <a:ext uri="{FF2B5EF4-FFF2-40B4-BE49-F238E27FC236}">
                <a16:creationId xmlns:a16="http://schemas.microsoft.com/office/drawing/2014/main" id="{BFD6BDF9-329F-F721-51F0-57380D73B384}"/>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B685447B-41CA-ED47-1009-FEA0BF70B4BD}"/>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Picture 2">
            <a:extLst>
              <a:ext uri="{FF2B5EF4-FFF2-40B4-BE49-F238E27FC236}">
                <a16:creationId xmlns:a16="http://schemas.microsoft.com/office/drawing/2014/main" id="{59B317BF-E0F9-4321-812D-C23CE7F535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2693" y="174710"/>
            <a:ext cx="4674242" cy="6626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5010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55D12-889B-ED69-A419-C1F2C65D616F}"/>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6DD42FE-CC3E-D60A-E29C-274865F0555D}"/>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p>
          <a:p>
            <a:pPr>
              <a:lnSpc>
                <a:spcPct val="100000"/>
              </a:lnSpc>
            </a:pPr>
            <a:r>
              <a:rPr lang="en-US" dirty="0"/>
              <a:t>Example: A5 Upper Stage EPS</a:t>
            </a:r>
            <a:br>
              <a:rPr lang="en-US" dirty="0"/>
            </a:br>
            <a:r>
              <a:rPr lang="en-US" dirty="0"/>
              <a:t>Propulsion System</a:t>
            </a:r>
          </a:p>
          <a:p>
            <a:pPr lvl="1">
              <a:lnSpc>
                <a:spcPct val="110000"/>
              </a:lnSpc>
            </a:pPr>
            <a:r>
              <a:rPr lang="en-US" sz="2000" dirty="0"/>
              <a:t>Commercial launch vehicle</a:t>
            </a:r>
          </a:p>
        </p:txBody>
      </p:sp>
      <p:sp>
        <p:nvSpPr>
          <p:cNvPr id="3" name="Titre 2">
            <a:extLst>
              <a:ext uri="{FF2B5EF4-FFF2-40B4-BE49-F238E27FC236}">
                <a16:creationId xmlns:a16="http://schemas.microsoft.com/office/drawing/2014/main" id="{4683A5E0-D48A-6C1F-8AA7-97528C52646A}"/>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4D41AC8C-7880-6683-5873-5D9D256E7FEE}"/>
              </a:ext>
            </a:extLst>
          </p:cNvPr>
          <p:cNvSpPr>
            <a:spLocks noGrp="1"/>
          </p:cNvSpPr>
          <p:nvPr>
            <p:ph type="sldNum" sz="quarter" idx="12"/>
          </p:nvPr>
        </p:nvSpPr>
        <p:spPr/>
        <p:txBody>
          <a:bodyPr/>
          <a:lstStyle/>
          <a:p>
            <a:fld id="{E1E1CD7C-2161-7D43-862E-CE4C333CD873}" type="slidenum">
              <a:rPr lang="fr-FR" smtClean="0"/>
              <a:pPr/>
              <a:t>64</a:t>
            </a:fld>
            <a:endParaRPr lang="fr-FR" dirty="0"/>
          </a:p>
        </p:txBody>
      </p:sp>
      <p:sp>
        <p:nvSpPr>
          <p:cNvPr id="7" name="Google Shape;119;p5">
            <a:extLst>
              <a:ext uri="{FF2B5EF4-FFF2-40B4-BE49-F238E27FC236}">
                <a16:creationId xmlns:a16="http://schemas.microsoft.com/office/drawing/2014/main" id="{CD263739-9231-AFB5-1348-52D32629F1EE}"/>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4906AF4-8484-0A40-233E-C0E211FD9DFA}"/>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Picture 5">
            <a:extLst>
              <a:ext uri="{FF2B5EF4-FFF2-40B4-BE49-F238E27FC236}">
                <a16:creationId xmlns:a16="http://schemas.microsoft.com/office/drawing/2014/main" id="{12E02496-1A56-4112-A0E9-9441151BB7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9740" y="137967"/>
            <a:ext cx="4330418" cy="6582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2358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5CCF6-834D-675C-56D7-A6B18907678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1F38CAE1-6029-AAB6-CD4A-8734A639DF9D}"/>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pPr>
              <a:lnSpc>
                <a:spcPct val="110000"/>
              </a:lnSpc>
            </a:pPr>
            <a:r>
              <a:rPr lang="en-US" dirty="0"/>
              <a:t>Architecture for Liquid Bi-propellant Combustion Propulsion Systems :</a:t>
            </a:r>
          </a:p>
          <a:p>
            <a:pPr lvl="1">
              <a:lnSpc>
                <a:spcPct val="110000"/>
              </a:lnSpc>
            </a:pPr>
            <a:r>
              <a:rPr lang="en-US" sz="2000" dirty="0"/>
              <a:t>Liquid propellant must be stored in separate tanks (e.g. cylindrical </a:t>
            </a:r>
            <a:br>
              <a:rPr lang="en-US" sz="2000" dirty="0"/>
            </a:br>
            <a:r>
              <a:rPr lang="en-US" sz="2000" dirty="0"/>
              <a:t>tanks, spherical tanks, torus tanks, spherical + conical tanks, …)</a:t>
            </a:r>
          </a:p>
          <a:p>
            <a:pPr lvl="1">
              <a:lnSpc>
                <a:spcPct val="110000"/>
              </a:lnSpc>
            </a:pPr>
            <a:r>
              <a:rPr lang="en-US" sz="2000" dirty="0"/>
              <a:t>It allows to operate all Equipment below the regulator at lower pressure and therefore has lower strength requirements</a:t>
            </a:r>
          </a:p>
          <a:p>
            <a:pPr lvl="1">
              <a:lnSpc>
                <a:spcPct val="110000"/>
              </a:lnSpc>
            </a:pPr>
            <a:r>
              <a:rPr lang="en-US" sz="2000" dirty="0"/>
              <a:t>It allows to operate the thruster at constant inlet pressure until the storage tank pressure drops below the regulator pressure and therefore ensures consistent level of thrust</a:t>
            </a:r>
          </a:p>
        </p:txBody>
      </p:sp>
      <p:sp>
        <p:nvSpPr>
          <p:cNvPr id="3" name="Titre 2">
            <a:extLst>
              <a:ext uri="{FF2B5EF4-FFF2-40B4-BE49-F238E27FC236}">
                <a16:creationId xmlns:a16="http://schemas.microsoft.com/office/drawing/2014/main" id="{FF972EAC-2128-8C18-18CC-D5B32F81C379}"/>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90264952-5F4D-F284-6B47-47FD6A95D6D4}"/>
              </a:ext>
            </a:extLst>
          </p:cNvPr>
          <p:cNvSpPr>
            <a:spLocks noGrp="1"/>
          </p:cNvSpPr>
          <p:nvPr>
            <p:ph type="sldNum" sz="quarter" idx="12"/>
          </p:nvPr>
        </p:nvSpPr>
        <p:spPr/>
        <p:txBody>
          <a:bodyPr/>
          <a:lstStyle/>
          <a:p>
            <a:fld id="{E1E1CD7C-2161-7D43-862E-CE4C333CD873}" type="slidenum">
              <a:rPr lang="fr-FR" smtClean="0"/>
              <a:pPr/>
              <a:t>65</a:t>
            </a:fld>
            <a:endParaRPr lang="fr-FR" dirty="0"/>
          </a:p>
        </p:txBody>
      </p:sp>
      <p:sp>
        <p:nvSpPr>
          <p:cNvPr id="7" name="Google Shape;119;p5">
            <a:extLst>
              <a:ext uri="{FF2B5EF4-FFF2-40B4-BE49-F238E27FC236}">
                <a16:creationId xmlns:a16="http://schemas.microsoft.com/office/drawing/2014/main" id="{9E78B438-29C8-2211-45E1-5A6829F8C903}"/>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181305AA-209B-3F8C-B6B9-67D602C754A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227934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5CCF6-834D-675C-56D7-A6B18907678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1F38CAE1-6029-AAB6-CD4A-8734A639DF9D}"/>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p:txBody>
      </p:sp>
      <p:sp>
        <p:nvSpPr>
          <p:cNvPr id="3" name="Titre 2">
            <a:extLst>
              <a:ext uri="{FF2B5EF4-FFF2-40B4-BE49-F238E27FC236}">
                <a16:creationId xmlns:a16="http://schemas.microsoft.com/office/drawing/2014/main" id="{FF972EAC-2128-8C18-18CC-D5B32F81C379}"/>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90264952-5F4D-F284-6B47-47FD6A95D6D4}"/>
              </a:ext>
            </a:extLst>
          </p:cNvPr>
          <p:cNvSpPr>
            <a:spLocks noGrp="1"/>
          </p:cNvSpPr>
          <p:nvPr>
            <p:ph type="sldNum" sz="quarter" idx="12"/>
          </p:nvPr>
        </p:nvSpPr>
        <p:spPr/>
        <p:txBody>
          <a:bodyPr/>
          <a:lstStyle/>
          <a:p>
            <a:fld id="{E1E1CD7C-2161-7D43-862E-CE4C333CD873}" type="slidenum">
              <a:rPr lang="fr-FR" smtClean="0"/>
              <a:pPr/>
              <a:t>66</a:t>
            </a:fld>
            <a:endParaRPr lang="fr-FR" dirty="0"/>
          </a:p>
        </p:txBody>
      </p:sp>
      <p:sp>
        <p:nvSpPr>
          <p:cNvPr id="7" name="Google Shape;119;p5">
            <a:extLst>
              <a:ext uri="{FF2B5EF4-FFF2-40B4-BE49-F238E27FC236}">
                <a16:creationId xmlns:a16="http://schemas.microsoft.com/office/drawing/2014/main" id="{9E78B438-29C8-2211-45E1-5A6829F8C903}"/>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181305AA-209B-3F8C-B6B9-67D602C754A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Picture 11" descr="Capture_010">
            <a:extLst>
              <a:ext uri="{FF2B5EF4-FFF2-40B4-BE49-F238E27FC236}">
                <a16:creationId xmlns:a16="http://schemas.microsoft.com/office/drawing/2014/main" id="{7DE33F7E-E078-4E83-B578-DE699306C2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7844" y="3476843"/>
            <a:ext cx="3249664" cy="302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Capture_015">
            <a:extLst>
              <a:ext uri="{FF2B5EF4-FFF2-40B4-BE49-F238E27FC236}">
                <a16:creationId xmlns:a16="http://schemas.microsoft.com/office/drawing/2014/main" id="{6977194F-CEA5-4D9A-9AC8-EF93AAFA45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682" y="3476843"/>
            <a:ext cx="2952623" cy="262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Capture_006">
            <a:extLst>
              <a:ext uri="{FF2B5EF4-FFF2-40B4-BE49-F238E27FC236}">
                <a16:creationId xmlns:a16="http://schemas.microsoft.com/office/drawing/2014/main" id="{74EC5061-5B92-47D4-A899-7C91E35710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3750" y="3476843"/>
            <a:ext cx="3674094" cy="3254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descr="v-II-cb7">
            <a:extLst>
              <a:ext uri="{FF2B5EF4-FFF2-40B4-BE49-F238E27FC236}">
                <a16:creationId xmlns:a16="http://schemas.microsoft.com/office/drawing/2014/main" id="{E4C9BEAD-3BC5-4CAD-9C3B-52E03A7EEB87}"/>
              </a:ext>
            </a:extLst>
          </p:cNvPr>
          <p:cNvPicPr>
            <a:picLocks noChangeAspect="1" noChangeArrowheads="1"/>
          </p:cNvPicPr>
          <p:nvPr/>
        </p:nvPicPr>
        <p:blipFill>
          <a:blip r:embed="rId5">
            <a:clrChange>
              <a:clrFrom>
                <a:srgbClr val="020202"/>
              </a:clrFrom>
              <a:clrTo>
                <a:srgbClr val="020202">
                  <a:alpha val="0"/>
                </a:srgbClr>
              </a:clrTo>
            </a:clrChange>
            <a:extLst>
              <a:ext uri="{28A0092B-C50C-407E-A947-70E740481C1C}">
                <a14:useLocalDpi xmlns:a14="http://schemas.microsoft.com/office/drawing/2010/main" val="0"/>
              </a:ext>
            </a:extLst>
          </a:blip>
          <a:srcRect/>
          <a:stretch>
            <a:fillRect/>
          </a:stretch>
        </p:blipFill>
        <p:spPr bwMode="auto">
          <a:xfrm>
            <a:off x="9798137" y="1848063"/>
            <a:ext cx="2248672" cy="500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7228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0"/>
                                        </p:tgtEl>
                                        <p:attrNameLst>
                                          <p:attrName>ppt_x</p:attrName>
                                        </p:attrNameLst>
                                      </p:cBhvr>
                                      <p:tavLst>
                                        <p:tav tm="0">
                                          <p:val>
                                            <p:strVal val="ppt_x"/>
                                          </p:val>
                                        </p:tav>
                                        <p:tav tm="100000">
                                          <p:val>
                                            <p:strVal val="ppt_x"/>
                                          </p:val>
                                        </p:tav>
                                      </p:tavLst>
                                    </p:anim>
                                    <p:anim calcmode="lin" valueType="num">
                                      <p:cBhvr additive="base">
                                        <p:cTn id="19" dur="500"/>
                                        <p:tgtEl>
                                          <p:spTgt spid="10"/>
                                        </p:tgtEl>
                                        <p:attrNameLst>
                                          <p:attrName>ppt_y</p:attrName>
                                        </p:attrNameLst>
                                      </p:cBhvr>
                                      <p:tavLst>
                                        <p:tav tm="0">
                                          <p:val>
                                            <p:strVal val="ppt_y"/>
                                          </p:val>
                                        </p:tav>
                                        <p:tav tm="100000">
                                          <p:val>
                                            <p:strVal val="1+ppt_h/2"/>
                                          </p:val>
                                        </p:tav>
                                      </p:tavLst>
                                    </p:anim>
                                    <p:set>
                                      <p:cBhvr>
                                        <p:cTn id="20" dur="1" fill="hold">
                                          <p:stCondLst>
                                            <p:cond delay="499"/>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2"/>
                                        </p:tgtEl>
                                        <p:attrNameLst>
                                          <p:attrName>ppt_x</p:attrName>
                                        </p:attrNameLst>
                                      </p:cBhvr>
                                      <p:tavLst>
                                        <p:tav tm="0">
                                          <p:val>
                                            <p:strVal val="ppt_x"/>
                                          </p:val>
                                        </p:tav>
                                        <p:tav tm="100000">
                                          <p:val>
                                            <p:strVal val="ppt_x"/>
                                          </p:val>
                                        </p:tav>
                                      </p:tavLst>
                                    </p:anim>
                                    <p:anim calcmode="lin" valueType="num">
                                      <p:cBhvr additive="base">
                                        <p:cTn id="31" dur="500"/>
                                        <p:tgtEl>
                                          <p:spTgt spid="12"/>
                                        </p:tgtEl>
                                        <p:attrNameLst>
                                          <p:attrName>ppt_y</p:attrName>
                                        </p:attrNameLst>
                                      </p:cBhvr>
                                      <p:tavLst>
                                        <p:tav tm="0">
                                          <p:val>
                                            <p:strVal val="ppt_y"/>
                                          </p:val>
                                        </p:tav>
                                        <p:tav tm="100000">
                                          <p:val>
                                            <p:strVal val="1+ppt_h/2"/>
                                          </p:val>
                                        </p:tav>
                                      </p:tavLst>
                                    </p:anim>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1"/>
                                        </p:tgtEl>
                                        <p:attrNameLst>
                                          <p:attrName>ppt_x</p:attrName>
                                        </p:attrNameLst>
                                      </p:cBhvr>
                                      <p:tavLst>
                                        <p:tav tm="0">
                                          <p:val>
                                            <p:strVal val="ppt_x"/>
                                          </p:val>
                                        </p:tav>
                                        <p:tav tm="100000">
                                          <p:val>
                                            <p:strVal val="ppt_x"/>
                                          </p:val>
                                        </p:tav>
                                      </p:tavLst>
                                    </p:anim>
                                    <p:anim calcmode="lin" valueType="num">
                                      <p:cBhvr additive="base">
                                        <p:cTn id="43" dur="500"/>
                                        <p:tgtEl>
                                          <p:spTgt spid="11"/>
                                        </p:tgtEl>
                                        <p:attrNameLst>
                                          <p:attrName>ppt_y</p:attrName>
                                        </p:attrNameLst>
                                      </p:cBhvr>
                                      <p:tavLst>
                                        <p:tav tm="0">
                                          <p:val>
                                            <p:strVal val="ppt_y"/>
                                          </p:val>
                                        </p:tav>
                                        <p:tav tm="100000">
                                          <p:val>
                                            <p:strVal val="1+ppt_h/2"/>
                                          </p:val>
                                        </p:tav>
                                      </p:tavLst>
                                    </p:anim>
                                    <p:set>
                                      <p:cBhvr>
                                        <p:cTn id="44"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pPr>
              <a:lnSpc>
                <a:spcPct val="110000"/>
              </a:lnSpc>
            </a:pPr>
            <a:r>
              <a:rPr lang="en-US" dirty="0"/>
              <a:t>Characteristics (disadvantages) of a Bi-propellant Propulsion System</a:t>
            </a:r>
          </a:p>
          <a:p>
            <a:pPr lvl="1">
              <a:lnSpc>
                <a:spcPct val="110000"/>
              </a:lnSpc>
            </a:pPr>
            <a:r>
              <a:rPr lang="en-US" sz="2000" dirty="0"/>
              <a:t>Lower density than solid propellants</a:t>
            </a:r>
          </a:p>
          <a:p>
            <a:pPr lvl="1">
              <a:lnSpc>
                <a:spcPct val="110000"/>
              </a:lnSpc>
            </a:pPr>
            <a:r>
              <a:rPr lang="en-US" sz="2000" dirty="0"/>
              <a:t>Higher parts count than other chemical systems</a:t>
            </a:r>
          </a:p>
          <a:p>
            <a:pPr lvl="1">
              <a:lnSpc>
                <a:spcPct val="110000"/>
              </a:lnSpc>
            </a:pPr>
            <a:r>
              <a:rPr lang="en-US" sz="2000" dirty="0"/>
              <a:t>High complexity</a:t>
            </a:r>
          </a:p>
          <a:p>
            <a:pPr lvl="1">
              <a:lnSpc>
                <a:spcPct val="110000"/>
              </a:lnSpc>
            </a:pPr>
            <a:r>
              <a:rPr lang="en-US" sz="2000" dirty="0"/>
              <a:t>Concerns on leakage</a:t>
            </a:r>
          </a:p>
          <a:p>
            <a:pPr lvl="1">
              <a:lnSpc>
                <a:spcPct val="110000"/>
              </a:lnSpc>
            </a:pPr>
            <a:r>
              <a:rPr lang="en-US" sz="2000" dirty="0"/>
              <a:t>Concerns on combustion stability</a:t>
            </a:r>
          </a:p>
          <a:p>
            <a:pPr lvl="1">
              <a:lnSpc>
                <a:spcPct val="110000"/>
              </a:lnSpc>
            </a:pPr>
            <a:r>
              <a:rPr lang="en-US" sz="2000" dirty="0"/>
              <a:t>Difficult to control flow</a:t>
            </a:r>
          </a:p>
          <a:p>
            <a:pPr lvl="1">
              <a:lnSpc>
                <a:spcPct val="110000"/>
              </a:lnSpc>
            </a:pPr>
            <a:r>
              <a:rPr lang="en-US" sz="2000" dirty="0"/>
              <a:t>Need mixture ratio control</a:t>
            </a:r>
          </a:p>
          <a:p>
            <a:pPr lvl="1">
              <a:lnSpc>
                <a:spcPct val="110000"/>
              </a:lnSpc>
            </a:pPr>
            <a:r>
              <a:rPr lang="en-US" sz="2000" dirty="0"/>
              <a:t>Need special design for zero-g ignition</a:t>
            </a:r>
            <a:endParaRPr lang="en-US" dirty="0"/>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67</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Picture 2">
            <a:extLst>
              <a:ext uri="{FF2B5EF4-FFF2-40B4-BE49-F238E27FC236}">
                <a16:creationId xmlns:a16="http://schemas.microsoft.com/office/drawing/2014/main" id="{0A9290D1-04D1-4472-A245-327F62522E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9796" y="4455604"/>
            <a:ext cx="3515373" cy="2142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89751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pPr>
              <a:lnSpc>
                <a:spcPct val="110000"/>
              </a:lnSpc>
            </a:pPr>
            <a:r>
              <a:rPr lang="en-US" dirty="0"/>
              <a:t>Characteristics (advantages) of a Bi-propellant Propulsion System</a:t>
            </a:r>
          </a:p>
          <a:p>
            <a:pPr lvl="1">
              <a:lnSpc>
                <a:spcPct val="110000"/>
              </a:lnSpc>
            </a:pPr>
            <a:r>
              <a:rPr lang="en-US" sz="2000" dirty="0"/>
              <a:t>Highest achievable specific impulse for chemical rocket propulsion</a:t>
            </a:r>
          </a:p>
          <a:p>
            <a:pPr lvl="1">
              <a:lnSpc>
                <a:spcPct val="110000"/>
              </a:lnSpc>
            </a:pPr>
            <a:r>
              <a:rPr lang="en-US" sz="2000" dirty="0"/>
              <a:t>Controllability (on / off control, restart ability, </a:t>
            </a:r>
            <a:r>
              <a:rPr lang="en-US" sz="2000" dirty="0" err="1"/>
              <a:t>throttable</a:t>
            </a:r>
            <a:r>
              <a:rPr lang="en-US" sz="2000" dirty="0"/>
              <a:t>, pulse mode firing which results in important engine parameter for reaction control thruster – minimum impulse bit)</a:t>
            </a:r>
          </a:p>
          <a:p>
            <a:pPr lvl="1">
              <a:lnSpc>
                <a:spcPct val="110000"/>
              </a:lnSpc>
            </a:pPr>
            <a:r>
              <a:rPr lang="en-US" sz="2000" dirty="0"/>
              <a:t>Easy adaptation to launcher or S/C architecture</a:t>
            </a:r>
          </a:p>
          <a:p>
            <a:pPr lvl="1">
              <a:lnSpc>
                <a:spcPct val="110000"/>
              </a:lnSpc>
            </a:pPr>
            <a:r>
              <a:rPr lang="en-US" sz="2000" dirty="0"/>
              <a:t>Possibility of realistic ground testing and pre-launch check-out</a:t>
            </a:r>
          </a:p>
          <a:p>
            <a:pPr lvl="1">
              <a:lnSpc>
                <a:spcPct val="110000"/>
              </a:lnSpc>
            </a:pPr>
            <a:r>
              <a:rPr lang="en-US" sz="2000" dirty="0"/>
              <a:t>Enable component redundancy to virtually any level</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68</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2869503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dirty="0"/>
              <a:t>Additional classification of liquid bi-prop systems:</a:t>
            </a:r>
          </a:p>
          <a:p>
            <a:pPr lvl="1"/>
            <a:r>
              <a:rPr lang="en-US" dirty="0"/>
              <a:t>Cryogenic or storable propellants (higher performance but also need for thermal insulation)</a:t>
            </a:r>
          </a:p>
          <a:p>
            <a:pPr lvl="1"/>
            <a:r>
              <a:rPr lang="en-US" dirty="0"/>
              <a:t>Hypergolic or non-hypergolic (dedicated ignitor needed versus risk of hard start)</a:t>
            </a:r>
          </a:p>
          <a:p>
            <a:pPr lvl="1"/>
            <a:r>
              <a:rPr lang="en-US" dirty="0"/>
              <a:t>Toxic or non-toxic (similar to mono-propellant…)</a:t>
            </a:r>
          </a:p>
          <a:p>
            <a:pPr lvl="1"/>
            <a:r>
              <a:rPr lang="en-US" dirty="0"/>
              <a:t>Pressure-fed or pump-fed (pressure-fed similar to mono-prop versus higher performance by pump-fed)</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69</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48620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46822-14EB-5C2E-74D7-05B969672147}"/>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62F09CDD-5EAA-E7DB-7B3A-72BD9B31A89E}"/>
              </a:ext>
            </a:extLst>
          </p:cNvPr>
          <p:cNvSpPr>
            <a:spLocks noGrp="1"/>
          </p:cNvSpPr>
          <p:nvPr>
            <p:ph idx="1"/>
          </p:nvPr>
        </p:nvSpPr>
        <p:spPr/>
        <p:txBody>
          <a:bodyPr>
            <a:noAutofit/>
          </a:bodyPr>
          <a:lstStyle/>
          <a:p>
            <a:pPr marL="91440" indent="0">
              <a:lnSpc>
                <a:spcPct val="100000"/>
              </a:lnSpc>
              <a:buNone/>
            </a:pPr>
            <a:r>
              <a:rPr lang="en-US" dirty="0"/>
              <a:t>Sustainability:</a:t>
            </a:r>
          </a:p>
          <a:p>
            <a:pPr>
              <a:lnSpc>
                <a:spcPct val="100000"/>
              </a:lnSpc>
              <a:spcBef>
                <a:spcPts val="600"/>
              </a:spcBef>
            </a:pPr>
            <a:r>
              <a:rPr lang="en-US" dirty="0"/>
              <a:t>Which propellant combination is more sustainable?</a:t>
            </a:r>
          </a:p>
          <a:p>
            <a:pPr lvl="1">
              <a:lnSpc>
                <a:spcPct val="100000"/>
              </a:lnSpc>
            </a:pPr>
            <a:r>
              <a:rPr lang="en-US" sz="2000" dirty="0"/>
              <a:t>So potentially Methane as we lack knowledge on impact of sooth in upper atmosphere…</a:t>
            </a:r>
          </a:p>
        </p:txBody>
      </p:sp>
      <p:sp>
        <p:nvSpPr>
          <p:cNvPr id="3" name="Titre 2">
            <a:extLst>
              <a:ext uri="{FF2B5EF4-FFF2-40B4-BE49-F238E27FC236}">
                <a16:creationId xmlns:a16="http://schemas.microsoft.com/office/drawing/2014/main" id="{B595015A-D38C-48F0-472E-EDBA097B4336}"/>
              </a:ext>
            </a:extLst>
          </p:cNvPr>
          <p:cNvSpPr>
            <a:spLocks noGrp="1"/>
          </p:cNvSpPr>
          <p:nvPr>
            <p:ph type="title"/>
          </p:nvPr>
        </p:nvSpPr>
        <p:spPr>
          <a:xfrm>
            <a:off x="1206500" y="176400"/>
            <a:ext cx="5400000" cy="1800000"/>
          </a:xfrm>
          <a:solidFill>
            <a:schemeClr val="tx1"/>
          </a:solidFill>
        </p:spPr>
        <p:txBody>
          <a:bodyPr anchor="ctr"/>
          <a:lstStyle/>
          <a:p>
            <a:r>
              <a:rPr lang="en-US" dirty="0" err="1">
                <a:solidFill>
                  <a:schemeClr val="bg1"/>
                </a:solidFill>
              </a:rPr>
              <a:t>LOx</a:t>
            </a:r>
            <a:r>
              <a:rPr lang="en-US" dirty="0">
                <a:solidFill>
                  <a:schemeClr val="bg1"/>
                </a:solidFill>
              </a:rPr>
              <a:t>/LH2 versus </a:t>
            </a:r>
            <a:r>
              <a:rPr lang="en-US" dirty="0" err="1">
                <a:solidFill>
                  <a:schemeClr val="bg1"/>
                </a:solidFill>
              </a:rPr>
              <a:t>LOx</a:t>
            </a:r>
            <a:r>
              <a:rPr lang="en-US" dirty="0">
                <a:solidFill>
                  <a:schemeClr val="bg1"/>
                </a:solidFill>
              </a:rPr>
              <a:t>/LCH4</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0443F33D-1CA9-4F7C-8707-1AE91E4ED46F}"/>
              </a:ext>
            </a:extLst>
          </p:cNvPr>
          <p:cNvSpPr>
            <a:spLocks noGrp="1"/>
          </p:cNvSpPr>
          <p:nvPr>
            <p:ph type="sldNum" sz="quarter" idx="12"/>
          </p:nvPr>
        </p:nvSpPr>
        <p:spPr/>
        <p:txBody>
          <a:bodyPr/>
          <a:lstStyle/>
          <a:p>
            <a:fld id="{E1E1CD7C-2161-7D43-862E-CE4C333CD873}" type="slidenum">
              <a:rPr lang="fr-FR" smtClean="0"/>
              <a:pPr/>
              <a:t>7</a:t>
            </a:fld>
            <a:endParaRPr lang="fr-FR" dirty="0"/>
          </a:p>
        </p:txBody>
      </p:sp>
      <p:sp>
        <p:nvSpPr>
          <p:cNvPr id="7" name="Google Shape;119;p5">
            <a:extLst>
              <a:ext uri="{FF2B5EF4-FFF2-40B4-BE49-F238E27FC236}">
                <a16:creationId xmlns:a16="http://schemas.microsoft.com/office/drawing/2014/main" id="{7534F020-C4D3-F12F-0340-56D84DB56265}"/>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3AD7AE45-FDFB-A88E-4AE9-72FF02F13EB3}"/>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6062483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pPr>
              <a:lnSpc>
                <a:spcPct val="110000"/>
              </a:lnSpc>
            </a:pPr>
            <a:r>
              <a:rPr lang="en-US" dirty="0"/>
              <a:t>a</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70</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Picture 1">
            <a:extLst>
              <a:ext uri="{FF2B5EF4-FFF2-40B4-BE49-F238E27FC236}">
                <a16:creationId xmlns:a16="http://schemas.microsoft.com/office/drawing/2014/main" id="{6C3CF7E2-8F3C-4135-BE65-57DB199A38D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1500" y="6101"/>
            <a:ext cx="10454365" cy="684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45221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dirty="0"/>
              <a:t>Toxic or non-toxic (similar to mono-propellant…)</a:t>
            </a:r>
          </a:p>
          <a:p>
            <a:pPr lvl="1"/>
            <a:r>
              <a:rPr lang="de-DE" dirty="0" err="1"/>
              <a:t>Conventional</a:t>
            </a:r>
            <a:r>
              <a:rPr lang="de-DE" dirty="0"/>
              <a:t> </a:t>
            </a:r>
            <a:r>
              <a:rPr lang="de-DE" dirty="0" err="1"/>
              <a:t>Bipropellant</a:t>
            </a:r>
            <a:r>
              <a:rPr lang="de-DE" dirty="0"/>
              <a:t> </a:t>
            </a:r>
            <a:r>
              <a:rPr lang="de-DE" dirty="0" err="1"/>
              <a:t>are</a:t>
            </a:r>
            <a:r>
              <a:rPr lang="de-DE" dirty="0"/>
              <a:t>:</a:t>
            </a:r>
          </a:p>
          <a:p>
            <a:pPr lvl="2"/>
            <a:r>
              <a:rPr lang="de-DE" dirty="0"/>
              <a:t>Fuel: Monomethyl </a:t>
            </a:r>
            <a:r>
              <a:rPr lang="de-DE" dirty="0" err="1"/>
              <a:t>Hydrazine</a:t>
            </a:r>
            <a:r>
              <a:rPr lang="de-DE" dirty="0"/>
              <a:t> MMH</a:t>
            </a:r>
          </a:p>
          <a:p>
            <a:pPr lvl="2"/>
            <a:r>
              <a:rPr lang="it-IT" dirty="0" err="1"/>
              <a:t>Oxidiser</a:t>
            </a:r>
            <a:r>
              <a:rPr lang="it-IT" dirty="0"/>
              <a:t>: (Di)</a:t>
            </a:r>
            <a:r>
              <a:rPr lang="it-IT" dirty="0" err="1"/>
              <a:t>Nitrogen</a:t>
            </a:r>
            <a:r>
              <a:rPr lang="it-IT" dirty="0"/>
              <a:t> </a:t>
            </a:r>
            <a:r>
              <a:rPr lang="it-IT" dirty="0" err="1"/>
              <a:t>Tetroxide</a:t>
            </a:r>
            <a:r>
              <a:rPr lang="it-IT" dirty="0"/>
              <a:t> NTO</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71</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7928281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dirty="0"/>
              <a:t>Toxic or non-toxic (similar to mono-propellant…)</a:t>
            </a:r>
            <a:endParaRPr lang="de-DE" sz="2067" dirty="0">
              <a:solidFill>
                <a:srgbClr val="000000"/>
              </a:solidFill>
              <a:latin typeface="Arial" panose="020B0604020202020204" pitchFamily="34" charset="0"/>
            </a:endParaRPr>
          </a:p>
          <a:p>
            <a:pPr lvl="1"/>
            <a:r>
              <a:rPr lang="de-DE" dirty="0"/>
              <a:t>Mono-methyl </a:t>
            </a:r>
            <a:r>
              <a:rPr lang="de-DE" dirty="0" err="1"/>
              <a:t>Hydrazine</a:t>
            </a:r>
            <a:r>
              <a:rPr lang="de-DE" dirty="0"/>
              <a:t>, MMH (CH3NHNH2) </a:t>
            </a:r>
            <a:r>
              <a:rPr lang="de-DE" dirty="0" err="1"/>
              <a:t>Characteristics</a:t>
            </a:r>
            <a:r>
              <a:rPr lang="de-DE" dirty="0"/>
              <a:t>:</a:t>
            </a:r>
          </a:p>
          <a:p>
            <a:pPr lvl="2"/>
            <a:r>
              <a:rPr lang="en-US" dirty="0"/>
              <a:t>Mono methyl hydrazine is a clear, water-white, hydroscopic, toxic </a:t>
            </a:r>
          </a:p>
          <a:p>
            <a:pPr lvl="2"/>
            <a:r>
              <a:rPr lang="en-US" dirty="0"/>
              <a:t>Stable chemical, can be stored for long periods of time</a:t>
            </a:r>
          </a:p>
          <a:p>
            <a:pPr lvl="2"/>
            <a:r>
              <a:rPr lang="en-US" dirty="0"/>
              <a:t>MMH is not sensitive to shock or friction and is more stable than hydrazine under conditions of mild heating</a:t>
            </a:r>
          </a:p>
          <a:p>
            <a:pPr lvl="2"/>
            <a:r>
              <a:rPr lang="en-US" dirty="0"/>
              <a:t>MMH is very reactive and will undergo a wide variety of reactions with both organic and inorganic compounds.</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72</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8655251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dirty="0"/>
              <a:t>Toxic or non-toxic (similar to mono-propellant…)</a:t>
            </a:r>
            <a:endParaRPr lang="de-DE" sz="2067" dirty="0">
              <a:solidFill>
                <a:srgbClr val="000000"/>
              </a:solidFill>
              <a:latin typeface="Arial" panose="020B0604020202020204" pitchFamily="34" charset="0"/>
            </a:endParaRPr>
          </a:p>
          <a:p>
            <a:pPr lvl="1"/>
            <a:r>
              <a:rPr lang="de-DE" dirty="0"/>
              <a:t>Nitrogen Tetroxide (N2O4) </a:t>
            </a:r>
            <a:r>
              <a:rPr lang="de-DE" dirty="0" err="1"/>
              <a:t>Characteristics</a:t>
            </a:r>
            <a:r>
              <a:rPr lang="de-DE" dirty="0"/>
              <a:t>: </a:t>
            </a:r>
          </a:p>
          <a:p>
            <a:pPr lvl="2"/>
            <a:r>
              <a:rPr lang="de-DE" dirty="0"/>
              <a:t>Nitrogen </a:t>
            </a:r>
            <a:r>
              <a:rPr lang="de-DE" dirty="0" err="1"/>
              <a:t>tetroxide</a:t>
            </a:r>
            <a:r>
              <a:rPr lang="de-DE" dirty="0"/>
              <a:t>, also </a:t>
            </a:r>
            <a:r>
              <a:rPr lang="de-DE" dirty="0" err="1"/>
              <a:t>known</a:t>
            </a:r>
            <a:r>
              <a:rPr lang="de-DE" dirty="0"/>
              <a:t> </a:t>
            </a:r>
            <a:r>
              <a:rPr lang="de-DE" dirty="0" err="1"/>
              <a:t>as</a:t>
            </a:r>
            <a:r>
              <a:rPr lang="de-DE" dirty="0"/>
              <a:t> </a:t>
            </a:r>
            <a:r>
              <a:rPr lang="de-DE" dirty="0" err="1"/>
              <a:t>dinitrogen</a:t>
            </a:r>
            <a:r>
              <a:rPr lang="de-DE" dirty="0"/>
              <a:t> </a:t>
            </a:r>
            <a:r>
              <a:rPr lang="de-DE" dirty="0" err="1"/>
              <a:t>tetroxide</a:t>
            </a:r>
            <a:r>
              <a:rPr lang="de-DE" dirty="0"/>
              <a:t>, </a:t>
            </a:r>
            <a:r>
              <a:rPr lang="de-DE" dirty="0" err="1"/>
              <a:t>is</a:t>
            </a:r>
            <a:r>
              <a:rPr lang="de-DE" dirty="0"/>
              <a:t> a </a:t>
            </a:r>
            <a:r>
              <a:rPr lang="de-DE" dirty="0" err="1"/>
              <a:t>red</a:t>
            </a:r>
            <a:r>
              <a:rPr lang="de-DE" dirty="0"/>
              <a:t>/</a:t>
            </a:r>
            <a:r>
              <a:rPr lang="de-DE" dirty="0" err="1"/>
              <a:t>brown</a:t>
            </a:r>
            <a:r>
              <a:rPr lang="de-DE" dirty="0"/>
              <a:t> liquid</a:t>
            </a:r>
          </a:p>
          <a:p>
            <a:pPr lvl="2"/>
            <a:r>
              <a:rPr lang="en-US" dirty="0"/>
              <a:t>Highly reactive, very toxic </a:t>
            </a:r>
            <a:r>
              <a:rPr lang="en-US" dirty="0" err="1"/>
              <a:t>oxidiser</a:t>
            </a:r>
            <a:r>
              <a:rPr lang="en-US" dirty="0"/>
              <a:t> which is thermally stable and insensitive to mechanical shock and impact</a:t>
            </a:r>
          </a:p>
          <a:p>
            <a:pPr lvl="2"/>
            <a:r>
              <a:rPr lang="en-US" dirty="0"/>
              <a:t>Non-flammable but will support combustion and react </a:t>
            </a:r>
            <a:r>
              <a:rPr lang="en-US" dirty="0" err="1"/>
              <a:t>hypergolically</a:t>
            </a:r>
            <a:r>
              <a:rPr lang="en-US" dirty="0"/>
              <a:t> with high energy fuels</a:t>
            </a:r>
          </a:p>
          <a:p>
            <a:pPr lvl="2"/>
            <a:r>
              <a:rPr lang="en-US" dirty="0"/>
              <a:t>Boiling point = 21°C at atmospheric pressure</a:t>
            </a:r>
          </a:p>
          <a:p>
            <a:pPr lvl="2"/>
            <a:r>
              <a:rPr lang="en-US" dirty="0"/>
              <a:t>Freezing point = -13 °C (MON-3)</a:t>
            </a:r>
          </a:p>
          <a:p>
            <a:pPr>
              <a:lnSpc>
                <a:spcPct val="110000"/>
              </a:lnSpc>
            </a:pPr>
            <a:endParaRPr lang="en-US" dirty="0"/>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73</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6220600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dirty="0"/>
              <a:t>Toxic or non-toxic (similar to mono-propellant…)</a:t>
            </a:r>
            <a:endParaRPr lang="de-DE" sz="2067" dirty="0">
              <a:solidFill>
                <a:srgbClr val="000000"/>
              </a:solidFill>
              <a:latin typeface="Arial" panose="020B0604020202020204" pitchFamily="34" charset="0"/>
            </a:endParaRPr>
          </a:p>
          <a:p>
            <a:pPr lvl="1"/>
            <a:r>
              <a:rPr lang="de-DE" dirty="0"/>
              <a:t>Nitrogen Tetroxide (N2O4) </a:t>
            </a:r>
            <a:r>
              <a:rPr lang="de-DE" dirty="0" err="1"/>
              <a:t>Characteristics</a:t>
            </a:r>
            <a:r>
              <a:rPr lang="de-DE" dirty="0"/>
              <a:t>: </a:t>
            </a:r>
          </a:p>
          <a:p>
            <a:pPr lvl="2"/>
            <a:r>
              <a:rPr lang="de-DE" dirty="0"/>
              <a:t>Density ~ 1.44 kg / </a:t>
            </a:r>
            <a:r>
              <a:rPr lang="de-DE" dirty="0" err="1"/>
              <a:t>litre</a:t>
            </a:r>
            <a:r>
              <a:rPr lang="de-DE" dirty="0"/>
              <a:t> at 20 °C (MON-3)</a:t>
            </a:r>
          </a:p>
          <a:p>
            <a:pPr lvl="2"/>
            <a:r>
              <a:rPr lang="en-US" dirty="0"/>
              <a:t>Irritating, unpleasant </a:t>
            </a:r>
            <a:r>
              <a:rPr lang="en-US" dirty="0" err="1"/>
              <a:t>odour</a:t>
            </a:r>
            <a:r>
              <a:rPr lang="en-US" dirty="0"/>
              <a:t>, similar to bad eggs</a:t>
            </a:r>
          </a:p>
          <a:p>
            <a:pPr lvl="2"/>
            <a:r>
              <a:rPr lang="en-US" dirty="0"/>
              <a:t>Nitrogen Tetroxide is a hazardous chemical!</a:t>
            </a:r>
          </a:p>
          <a:p>
            <a:pPr lvl="2"/>
            <a:r>
              <a:rPr lang="en-US" dirty="0"/>
              <a:t>Air / </a:t>
            </a:r>
            <a:r>
              <a:rPr lang="en-US" dirty="0" err="1"/>
              <a:t>vapour</a:t>
            </a:r>
            <a:r>
              <a:rPr lang="en-US" dirty="0"/>
              <a:t> mixtures can be flammable</a:t>
            </a:r>
          </a:p>
          <a:p>
            <a:pPr lvl="2"/>
            <a:r>
              <a:rPr lang="en-US" dirty="0"/>
              <a:t>Will not burn by itself, but will support combustion of other chemicals</a:t>
            </a:r>
          </a:p>
          <a:p>
            <a:pPr lvl="2"/>
            <a:r>
              <a:rPr lang="en-US" dirty="0"/>
              <a:t>Protective clothing and breathing apparatus must be worn whilst handling</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74</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5722493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dirty="0"/>
              <a:t>Toxic or non-toxic (similar to mono-propellant…)</a:t>
            </a:r>
            <a:endParaRPr lang="de-DE" sz="2067" dirty="0">
              <a:solidFill>
                <a:srgbClr val="000000"/>
              </a:solidFill>
              <a:latin typeface="Arial" panose="020B0604020202020204" pitchFamily="34" charset="0"/>
            </a:endParaRPr>
          </a:p>
          <a:p>
            <a:pPr lvl="1"/>
            <a:r>
              <a:rPr lang="en-US" dirty="0"/>
              <a:t>Mixed </a:t>
            </a:r>
            <a:r>
              <a:rPr lang="en-US" sz="2000" dirty="0"/>
              <a:t>Oxides of  Nitrogen, MON (today in propulsion applications, Nitrogen Tetroxide is mixed with Nitric Oxide gas, NO) (not to be confused with Nitrous Oxide or Nitric Acid)</a:t>
            </a:r>
          </a:p>
          <a:p>
            <a:pPr lvl="1"/>
            <a:r>
              <a:rPr lang="en-US" sz="2000" dirty="0"/>
              <a:t>When NO is in solution the resultant chemical mixture is called Mixed Oxides of Nitrogen or MON</a:t>
            </a:r>
          </a:p>
          <a:p>
            <a:pPr lvl="2"/>
            <a:r>
              <a:rPr lang="en-US" dirty="0"/>
              <a:t>Written as MON-</a:t>
            </a:r>
            <a:r>
              <a:rPr lang="en-US" dirty="0" err="1"/>
              <a:t>i</a:t>
            </a:r>
            <a:r>
              <a:rPr lang="en-US" dirty="0"/>
              <a:t>, where </a:t>
            </a:r>
            <a:r>
              <a:rPr lang="en-US" dirty="0" err="1"/>
              <a:t>i</a:t>
            </a:r>
            <a:r>
              <a:rPr lang="en-US" dirty="0"/>
              <a:t> indicates the percentage NO (volume)</a:t>
            </a:r>
          </a:p>
          <a:p>
            <a:pPr lvl="2"/>
            <a:r>
              <a:rPr lang="en-US" dirty="0"/>
              <a:t>1 % NO content = MON-1 –most used with UDMH fuel</a:t>
            </a:r>
          </a:p>
          <a:p>
            <a:pPr lvl="2"/>
            <a:r>
              <a:rPr lang="en-US" dirty="0"/>
              <a:t>3 % NO content = MON-3 –most used with N2H4 and MMH</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75</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7806066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dirty="0"/>
              <a:t>Toxic or non-toxic (similar to mono-propellant…)</a:t>
            </a:r>
            <a:endParaRPr lang="de-DE" sz="2067" dirty="0">
              <a:solidFill>
                <a:srgbClr val="000000"/>
              </a:solidFill>
              <a:latin typeface="Arial" panose="020B0604020202020204" pitchFamily="34" charset="0"/>
            </a:endParaRPr>
          </a:p>
          <a:p>
            <a:pPr lvl="1"/>
            <a:r>
              <a:rPr lang="en-US" sz="2000" dirty="0"/>
              <a:t>NO addition slightly decreases oxidation potential, and makes it more expensive</a:t>
            </a:r>
          </a:p>
          <a:p>
            <a:pPr lvl="1"/>
            <a:r>
              <a:rPr lang="en-US" sz="2000" dirty="0"/>
              <a:t>Corrosiveness is decreased however, particularly in contact with titanium alloys</a:t>
            </a:r>
          </a:p>
          <a:p>
            <a:pPr lvl="1"/>
            <a:r>
              <a:rPr lang="en-US" sz="2000" dirty="0"/>
              <a:t>Addition of NO turns the NTO from red / brown to clear green!</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76</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0489060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pPr>
              <a:lnSpc>
                <a:spcPct val="110000"/>
              </a:lnSpc>
            </a:pPr>
            <a:r>
              <a:rPr lang="en-US" dirty="0"/>
              <a:t>Architecture for Liquid Bi-propellant Combustion Propulsion Systems:</a:t>
            </a:r>
          </a:p>
          <a:p>
            <a:pPr lvl="1">
              <a:lnSpc>
                <a:spcPct val="110000"/>
              </a:lnSpc>
            </a:pPr>
            <a:r>
              <a:rPr lang="en-US" sz="1932" dirty="0"/>
              <a:t>Propellant feeding cold be performed as pressure-fed or pump-fed system</a:t>
            </a:r>
          </a:p>
          <a:p>
            <a:pPr lvl="1">
              <a:lnSpc>
                <a:spcPct val="110000"/>
              </a:lnSpc>
            </a:pPr>
            <a:r>
              <a:rPr lang="en-US" sz="1932" dirty="0"/>
              <a:t>Pressure-fed is either self-pressurized or with inert gas support</a:t>
            </a:r>
          </a:p>
          <a:p>
            <a:pPr lvl="1">
              <a:lnSpc>
                <a:spcPct val="110000"/>
              </a:lnSpc>
            </a:pPr>
            <a:r>
              <a:rPr lang="en-US" sz="1932" dirty="0"/>
              <a:t>Pressure-fed with inert gas could be either in blow-down modus or pressure-regulated</a:t>
            </a:r>
          </a:p>
          <a:p>
            <a:pPr lvl="1">
              <a:lnSpc>
                <a:spcPct val="110000"/>
              </a:lnSpc>
            </a:pPr>
            <a:r>
              <a:rPr lang="en-US" sz="1932" dirty="0"/>
              <a:t>Pump-fed could be performed with turbopump or e-pump</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77</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6475875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sz="2266" dirty="0"/>
              <a:t>Pressure-fed system is feeding liquid propellant to the Combustion Chamber by large pressure difference (&gt;&gt; 20 bar in propellant tank versus vacuum in combustion chamber)</a:t>
            </a:r>
          </a:p>
          <a:p>
            <a:pPr lvl="1">
              <a:lnSpc>
                <a:spcPct val="110000"/>
              </a:lnSpc>
              <a:defRPr/>
            </a:pPr>
            <a:r>
              <a:rPr lang="en-US" sz="1932" dirty="0"/>
              <a:t>Blow-down system</a:t>
            </a:r>
          </a:p>
          <a:p>
            <a:pPr lvl="1">
              <a:lnSpc>
                <a:spcPct val="110000"/>
              </a:lnSpc>
              <a:tabLst>
                <a:tab pos="356093" algn="l"/>
              </a:tabLst>
              <a:defRPr/>
            </a:pPr>
            <a:r>
              <a:rPr lang="en-US" sz="1932" dirty="0"/>
              <a:t>High pressure (gaseous) storage system in pressurant vessels</a:t>
            </a:r>
          </a:p>
          <a:p>
            <a:pPr lvl="1">
              <a:lnSpc>
                <a:spcPct val="110000"/>
              </a:lnSpc>
              <a:tabLst>
                <a:tab pos="356093" algn="l"/>
              </a:tabLst>
              <a:defRPr/>
            </a:pPr>
            <a:r>
              <a:rPr lang="en-US" sz="1932" dirty="0"/>
              <a:t>Low pressure (solid powder) storage on ground ignited in orbit</a:t>
            </a:r>
          </a:p>
          <a:p>
            <a:pPr lvl="1">
              <a:lnSpc>
                <a:spcPct val="110000"/>
              </a:lnSpc>
              <a:tabLst>
                <a:tab pos="356093" algn="l"/>
              </a:tabLst>
              <a:defRPr/>
            </a:pPr>
            <a:r>
              <a:rPr lang="en-US" sz="1932" dirty="0"/>
              <a:t>Self-pressurization</a:t>
            </a:r>
            <a:endParaRPr lang="en-US" dirty="0"/>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78</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415710181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pPr>
              <a:lnSpc>
                <a:spcPct val="110000"/>
              </a:lnSpc>
            </a:pPr>
            <a:r>
              <a:rPr lang="en-US" dirty="0"/>
              <a:t>Pressure-fed cycle</a:t>
            </a:r>
          </a:p>
          <a:p>
            <a:pPr>
              <a:lnSpc>
                <a:spcPct val="110000"/>
              </a:lnSpc>
            </a:pPr>
            <a:endParaRPr lang="en-US" dirty="0"/>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79</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Picture 2" descr="undefined">
            <a:extLst>
              <a:ext uri="{FF2B5EF4-FFF2-40B4-BE49-F238E27FC236}">
                <a16:creationId xmlns:a16="http://schemas.microsoft.com/office/drawing/2014/main" id="{9BC691E3-F5AE-47A3-B2B4-52EB2B1AEA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6000" y="24491"/>
            <a:ext cx="5568044" cy="6833509"/>
          </a:xfrm>
          <a:prstGeom prst="rect">
            <a:avLst/>
          </a:prstGeom>
          <a:solidFill>
            <a:schemeClr val="bg1"/>
          </a:solidFill>
        </p:spPr>
      </p:pic>
    </p:spTree>
    <p:extLst>
      <p:ext uri="{BB962C8B-B14F-4D97-AF65-F5344CB8AC3E}">
        <p14:creationId xmlns:p14="http://schemas.microsoft.com/office/powerpoint/2010/main" val="193871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58A9D141-69FE-47B3-B711-5F3861921A93}"/>
              </a:ext>
            </a:extLst>
          </p:cNvPr>
          <p:cNvPicPr>
            <a:picLocks noChangeAspect="1"/>
          </p:cNvPicPr>
          <p:nvPr/>
        </p:nvPicPr>
        <p:blipFill>
          <a:blip r:embed="rId2"/>
          <a:stretch>
            <a:fillRect/>
          </a:stretch>
        </p:blipFill>
        <p:spPr>
          <a:xfrm>
            <a:off x="1206501" y="-12921"/>
            <a:ext cx="4856155" cy="6889509"/>
          </a:xfrm>
          <a:prstGeom prst="rect">
            <a:avLst/>
          </a:prstGeom>
        </p:spPr>
      </p:pic>
      <p:sp>
        <p:nvSpPr>
          <p:cNvPr id="2" name="Title 1">
            <a:extLst>
              <a:ext uri="{FF2B5EF4-FFF2-40B4-BE49-F238E27FC236}">
                <a16:creationId xmlns:a16="http://schemas.microsoft.com/office/drawing/2014/main" id="{4337F1AB-8F06-4DFE-A73A-556DB6555115}"/>
              </a:ext>
            </a:extLst>
          </p:cNvPr>
          <p:cNvSpPr>
            <a:spLocks noGrp="1"/>
          </p:cNvSpPr>
          <p:nvPr>
            <p:ph type="title"/>
          </p:nvPr>
        </p:nvSpPr>
        <p:spPr/>
        <p:txBody>
          <a:bodyPr>
            <a:noAutofit/>
          </a:bodyPr>
          <a:lstStyle/>
          <a:p>
            <a:r>
              <a:rPr lang="en-US" dirty="0"/>
              <a:t>Lecture # 4</a:t>
            </a:r>
            <a:br>
              <a:rPr lang="en-US" dirty="0"/>
            </a:br>
            <a:r>
              <a:rPr lang="en-US" dirty="0"/>
              <a:t>Part # 3</a:t>
            </a:r>
            <a:br>
              <a:rPr lang="en-US" dirty="0"/>
            </a:br>
            <a:r>
              <a:rPr lang="en-US" dirty="0"/>
              <a:t>Introduction in Propulsion Systems</a:t>
            </a:r>
          </a:p>
        </p:txBody>
      </p:sp>
      <p:sp>
        <p:nvSpPr>
          <p:cNvPr id="3" name="Text Placeholder 2">
            <a:extLst>
              <a:ext uri="{FF2B5EF4-FFF2-40B4-BE49-F238E27FC236}">
                <a16:creationId xmlns:a16="http://schemas.microsoft.com/office/drawing/2014/main" id="{1EFB4A26-1E15-421F-909D-81D6FA4DF496}"/>
              </a:ext>
            </a:extLst>
          </p:cNvPr>
          <p:cNvSpPr>
            <a:spLocks noGrp="1"/>
          </p:cNvSpPr>
          <p:nvPr>
            <p:ph type="body" idx="1"/>
          </p:nvPr>
        </p:nvSpPr>
        <p:spPr/>
        <p:txBody>
          <a:bodyPr/>
          <a:lstStyle/>
          <a:p>
            <a:r>
              <a:rPr lang="en-US" dirty="0"/>
              <a:t>	Brief overview on all space propulsion systems</a:t>
            </a:r>
          </a:p>
        </p:txBody>
      </p:sp>
    </p:spTree>
    <p:extLst>
      <p:ext uri="{BB962C8B-B14F-4D97-AF65-F5344CB8AC3E}">
        <p14:creationId xmlns:p14="http://schemas.microsoft.com/office/powerpoint/2010/main" val="14808263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sz="2266" dirty="0"/>
              <a:t>Pressure-fed system </a:t>
            </a:r>
          </a:p>
          <a:p>
            <a:pPr lvl="1">
              <a:lnSpc>
                <a:spcPct val="110000"/>
              </a:lnSpc>
            </a:pPr>
            <a:r>
              <a:rPr lang="en-US" sz="1932" dirty="0"/>
              <a:t>The pressure-fed engine / propulsion system is a class of rocket engine designs</a:t>
            </a:r>
          </a:p>
          <a:p>
            <a:pPr lvl="1">
              <a:lnSpc>
                <a:spcPct val="110000"/>
              </a:lnSpc>
            </a:pPr>
            <a:r>
              <a:rPr lang="en-US" sz="1932" dirty="0"/>
              <a:t>A separate gas supply, usually Helium or Nitrogen pressurizes the propellant tanks to force fuel and oxidizer to the combustion chamber</a:t>
            </a:r>
          </a:p>
          <a:p>
            <a:pPr lvl="1">
              <a:lnSpc>
                <a:spcPct val="110000"/>
              </a:lnSpc>
            </a:pPr>
            <a:r>
              <a:rPr lang="en-US" sz="1932" dirty="0"/>
              <a:t>To maintain adequate flow, the tank pressures must exceed the combustion chamber pressure</a:t>
            </a:r>
          </a:p>
          <a:p>
            <a:pPr lvl="1">
              <a:lnSpc>
                <a:spcPct val="110000"/>
              </a:lnSpc>
            </a:pPr>
            <a:r>
              <a:rPr lang="en-US" sz="1932" dirty="0"/>
              <a:t>Pressure fed engines have simple plumbing and have no need for complex and occasionally unreliable turbopumps</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80</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67472658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sz="2266" dirty="0"/>
              <a:t>Pressure-fed system </a:t>
            </a:r>
          </a:p>
          <a:p>
            <a:pPr lvl="1">
              <a:lnSpc>
                <a:spcPct val="110000"/>
              </a:lnSpc>
            </a:pPr>
            <a:r>
              <a:rPr lang="en-US" sz="1932" dirty="0"/>
              <a:t>A typical startup procedure begins with opening a valve, often a one-shot pyrotechnic device, to allow the pressurizing gas to flow through check valves into the propellant tanks</a:t>
            </a:r>
          </a:p>
          <a:p>
            <a:pPr lvl="1">
              <a:lnSpc>
                <a:spcPct val="110000"/>
              </a:lnSpc>
            </a:pPr>
            <a:r>
              <a:rPr lang="en-US" sz="1932" dirty="0"/>
              <a:t>Then the propellant valves in the engine itself are opened</a:t>
            </a:r>
          </a:p>
          <a:p>
            <a:pPr lvl="1">
              <a:lnSpc>
                <a:spcPct val="110000"/>
              </a:lnSpc>
            </a:pPr>
            <a:r>
              <a:rPr lang="en-US" sz="1932" dirty="0"/>
              <a:t>If the fuel and oxidizer are hypergolic, they burn on contact; non-hypergolic fuels require an igniter</a:t>
            </a:r>
          </a:p>
          <a:p>
            <a:pPr lvl="1">
              <a:lnSpc>
                <a:spcPct val="110000"/>
              </a:lnSpc>
            </a:pPr>
            <a:r>
              <a:rPr lang="en-US" sz="1932" dirty="0"/>
              <a:t>Multiple burns can be conducted by merely opening and closing the propellant valves as needed, if the pressurization system also has activating valves</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81</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6442253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sz="2266" dirty="0"/>
              <a:t>Pressure-fed system </a:t>
            </a:r>
          </a:p>
          <a:p>
            <a:pPr lvl="1">
              <a:lnSpc>
                <a:spcPct val="110000"/>
              </a:lnSpc>
            </a:pPr>
            <a:r>
              <a:rPr lang="en-US" sz="1932" dirty="0"/>
              <a:t>They can be operated electrically, or by gas pressure controlled by smaller electrically operated valves.</a:t>
            </a:r>
          </a:p>
          <a:p>
            <a:pPr lvl="1">
              <a:lnSpc>
                <a:spcPct val="110000"/>
              </a:lnSpc>
            </a:pPr>
            <a:r>
              <a:rPr lang="en-US" sz="1932" dirty="0"/>
              <a:t>Care must be taken, especially during long burns, to avoid excessive cooling of the pressurizing gas due to adiabatic expansion</a:t>
            </a:r>
          </a:p>
          <a:p>
            <a:pPr lvl="1">
              <a:lnSpc>
                <a:spcPct val="110000"/>
              </a:lnSpc>
            </a:pPr>
            <a:r>
              <a:rPr lang="en-US" sz="1932" dirty="0"/>
              <a:t>Cold gas could freeze a propellant, decrease tank pressures or damage components not designed for low temperatures</a:t>
            </a:r>
          </a:p>
          <a:p>
            <a:pPr lvl="1">
              <a:lnSpc>
                <a:spcPct val="110000"/>
              </a:lnSpc>
            </a:pPr>
            <a:r>
              <a:rPr lang="en-US" sz="1932" dirty="0"/>
              <a:t>Pressure-fed engines have practical limits on propellant pressure, which in turn limits combustion chamber pressure</a:t>
            </a:r>
          </a:p>
          <a:p>
            <a:pPr lvl="1">
              <a:lnSpc>
                <a:spcPct val="110000"/>
              </a:lnSpc>
            </a:pPr>
            <a:r>
              <a:rPr lang="en-US" sz="1932" dirty="0"/>
              <a:t>High pressure propellant tanks require thicker walls leading to higher mass</a:t>
            </a:r>
            <a:endParaRPr lang="en-US" dirty="0"/>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82</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0030200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pPr>
              <a:lnSpc>
                <a:spcPct val="110000"/>
              </a:lnSpc>
            </a:pPr>
            <a:r>
              <a:rPr lang="en-US" dirty="0"/>
              <a:t>Blow-down </a:t>
            </a:r>
            <a:br>
              <a:rPr lang="en-US" dirty="0"/>
            </a:br>
            <a:r>
              <a:rPr lang="en-US" dirty="0"/>
              <a:t>pressure-fed</a:t>
            </a:r>
            <a:br>
              <a:rPr lang="en-US" dirty="0"/>
            </a:br>
            <a:r>
              <a:rPr lang="en-US" dirty="0"/>
              <a:t>system</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83</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object 3">
            <a:extLst>
              <a:ext uri="{FF2B5EF4-FFF2-40B4-BE49-F238E27FC236}">
                <a16:creationId xmlns:a16="http://schemas.microsoft.com/office/drawing/2014/main" id="{39D76870-9355-4015-A1F2-1BB08265DDD1}"/>
              </a:ext>
            </a:extLst>
          </p:cNvPr>
          <p:cNvPicPr/>
          <p:nvPr/>
        </p:nvPicPr>
        <p:blipFill>
          <a:blip r:embed="rId2" cstate="print"/>
          <a:stretch>
            <a:fillRect/>
          </a:stretch>
        </p:blipFill>
        <p:spPr>
          <a:xfrm>
            <a:off x="4395623" y="184398"/>
            <a:ext cx="7652297" cy="6497203"/>
          </a:xfrm>
          <a:prstGeom prst="rect">
            <a:avLst/>
          </a:prstGeom>
        </p:spPr>
      </p:pic>
    </p:spTree>
    <p:extLst>
      <p:ext uri="{BB962C8B-B14F-4D97-AF65-F5344CB8AC3E}">
        <p14:creationId xmlns:p14="http://schemas.microsoft.com/office/powerpoint/2010/main" val="57084091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dirty="0"/>
              <a:t>Self-pressurized pressure-fed system</a:t>
            </a:r>
          </a:p>
          <a:p>
            <a:pPr lvl="1">
              <a:lnSpc>
                <a:spcPct val="110000"/>
              </a:lnSpc>
            </a:pPr>
            <a:r>
              <a:rPr lang="en-US" sz="1932" dirty="0"/>
              <a:t>Self-pressurized pressure-fed system leads to higher propellant tank structural mass</a:t>
            </a:r>
          </a:p>
          <a:p>
            <a:pPr lvl="1">
              <a:lnSpc>
                <a:spcPct val="110000"/>
              </a:lnSpc>
            </a:pPr>
            <a:r>
              <a:rPr lang="en-US" sz="1932" dirty="0"/>
              <a:t>But not dedicated pressurization system is </a:t>
            </a:r>
            <a:br>
              <a:rPr lang="en-US" sz="1932" dirty="0"/>
            </a:br>
            <a:r>
              <a:rPr lang="en-US" sz="1932" dirty="0"/>
              <a:t>needed</a:t>
            </a:r>
          </a:p>
          <a:p>
            <a:pPr lvl="1">
              <a:lnSpc>
                <a:spcPct val="110000"/>
              </a:lnSpc>
            </a:pPr>
            <a:r>
              <a:rPr lang="en-US" sz="1932" dirty="0"/>
              <a:t>Vaporization need limits use for long </a:t>
            </a:r>
            <a:br>
              <a:rPr lang="en-US" sz="1932" dirty="0"/>
            </a:br>
            <a:r>
              <a:rPr lang="en-US" sz="1932" dirty="0"/>
              <a:t>duration burns</a:t>
            </a:r>
          </a:p>
          <a:p>
            <a:pPr lvl="1">
              <a:lnSpc>
                <a:spcPct val="110000"/>
              </a:lnSpc>
            </a:pPr>
            <a:r>
              <a:rPr lang="en-US" sz="1932" dirty="0"/>
              <a:t>Example: Gate Space with NOx / Ethane</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84</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61149F62-C797-4F3E-B615-78557E97182B}"/>
              </a:ext>
            </a:extLst>
          </p:cNvPr>
          <p:cNvPicPr>
            <a:picLocks noChangeAspect="1"/>
          </p:cNvPicPr>
          <p:nvPr/>
        </p:nvPicPr>
        <p:blipFill>
          <a:blip r:embed="rId2"/>
          <a:stretch>
            <a:fillRect/>
          </a:stretch>
        </p:blipFill>
        <p:spPr>
          <a:xfrm>
            <a:off x="7176121" y="3192898"/>
            <a:ext cx="4785390" cy="3480283"/>
          </a:xfrm>
          <a:prstGeom prst="rect">
            <a:avLst/>
          </a:prstGeom>
        </p:spPr>
      </p:pic>
    </p:spTree>
    <p:extLst>
      <p:ext uri="{BB962C8B-B14F-4D97-AF65-F5344CB8AC3E}">
        <p14:creationId xmlns:p14="http://schemas.microsoft.com/office/powerpoint/2010/main" val="19002267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dirty="0"/>
              <a:t>Self-pressurized pressure-fed system</a:t>
            </a:r>
          </a:p>
          <a:p>
            <a:pPr lvl="1">
              <a:lnSpc>
                <a:spcPct val="110000"/>
              </a:lnSpc>
            </a:pPr>
            <a:r>
              <a:rPr lang="en-US" dirty="0"/>
              <a:t>Hydrogen Peroxide / Fuel (Octane, Ethanol, …)</a:t>
            </a:r>
          </a:p>
          <a:p>
            <a:pPr lvl="2">
              <a:lnSpc>
                <a:spcPct val="110000"/>
              </a:lnSpc>
              <a:defRPr/>
            </a:pPr>
            <a:r>
              <a:rPr lang="en-US" altLang="de-DE" sz="1799" dirty="0"/>
              <a:t>Effect of self decomposition </a:t>
            </a:r>
          </a:p>
          <a:p>
            <a:pPr lvl="2">
              <a:lnSpc>
                <a:spcPct val="110000"/>
              </a:lnSpc>
              <a:defRPr/>
            </a:pPr>
            <a:r>
              <a:rPr lang="en-US" altLang="de-DE" sz="1799" dirty="0"/>
              <a:t>Compatibility aspects</a:t>
            </a:r>
          </a:p>
          <a:p>
            <a:pPr lvl="1">
              <a:lnSpc>
                <a:spcPct val="110000"/>
              </a:lnSpc>
            </a:pPr>
            <a:r>
              <a:rPr lang="en-US" dirty="0"/>
              <a:t>Nitrous Oxide / Ethane</a:t>
            </a:r>
          </a:p>
          <a:p>
            <a:pPr lvl="2">
              <a:lnSpc>
                <a:spcPct val="110000"/>
              </a:lnSpc>
              <a:defRPr/>
            </a:pPr>
            <a:r>
              <a:rPr lang="en-US" altLang="de-DE" sz="1799" dirty="0"/>
              <a:t>Self-pressurization</a:t>
            </a:r>
          </a:p>
          <a:p>
            <a:pPr lvl="2">
              <a:lnSpc>
                <a:spcPct val="110000"/>
              </a:lnSpc>
              <a:defRPr/>
            </a:pPr>
            <a:r>
              <a:rPr lang="en-US" altLang="de-DE" sz="1799" dirty="0"/>
              <a:t>High tank pressure, tank mass</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85</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79173292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dirty="0"/>
              <a:t>Pressure regulated pressure-fed system</a:t>
            </a:r>
          </a:p>
          <a:p>
            <a:pPr lvl="1">
              <a:lnSpc>
                <a:spcPct val="110000"/>
              </a:lnSpc>
            </a:pPr>
            <a:r>
              <a:rPr lang="en-US" sz="1733" dirty="0"/>
              <a:t>Pressure-fed regulated system requiring pressure regulator (Reducing the input pressure of a fluid by passive mechanism)</a:t>
            </a:r>
          </a:p>
          <a:p>
            <a:pPr lvl="1">
              <a:lnSpc>
                <a:spcPct val="110000"/>
              </a:lnSpc>
            </a:pPr>
            <a:r>
              <a:rPr lang="en-US" sz="1733" dirty="0"/>
              <a:t>Pressure-fed regulated system results in constant propellant tank pressure = constant flow rate = constant reaction = constant thrust</a:t>
            </a:r>
          </a:p>
          <a:p>
            <a:pPr lvl="1">
              <a:lnSpc>
                <a:spcPct val="110000"/>
              </a:lnSpc>
              <a:tabLst>
                <a:tab pos="427819" algn="l"/>
              </a:tabLst>
            </a:pPr>
            <a:r>
              <a:rPr lang="en-US" sz="1733" dirty="0"/>
              <a:t>Only gas tank needs high-pressure</a:t>
            </a:r>
          </a:p>
          <a:p>
            <a:pPr lvl="1">
              <a:lnSpc>
                <a:spcPct val="110000"/>
              </a:lnSpc>
              <a:tabLst>
                <a:tab pos="427819" algn="l"/>
              </a:tabLst>
            </a:pPr>
            <a:r>
              <a:rPr lang="en-US" sz="1733" dirty="0"/>
              <a:t>But chamber pressure &lt; O/F tank pressure ≪ gas tank pressure</a:t>
            </a:r>
            <a:endParaRPr lang="en-US" dirty="0"/>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86</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4390736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dirty="0"/>
              <a:t>Pressure regulated pressure-fed system</a:t>
            </a:r>
          </a:p>
          <a:p>
            <a:pPr lvl="1">
              <a:lnSpc>
                <a:spcPct val="110000"/>
              </a:lnSpc>
            </a:pPr>
            <a:r>
              <a:rPr lang="en-US" dirty="0"/>
              <a:t>Mechanical pressure regulator</a:t>
            </a:r>
            <a:endParaRPr lang="de-DE" sz="1933" dirty="0">
              <a:solidFill>
                <a:srgbClr val="000000"/>
              </a:solidFill>
              <a:latin typeface="Arial" panose="020B0604020202020204" pitchFamily="34" charset="0"/>
            </a:endParaRPr>
          </a:p>
          <a:p>
            <a:pPr lvl="2">
              <a:lnSpc>
                <a:spcPct val="110000"/>
              </a:lnSpc>
            </a:pPr>
            <a:r>
              <a:rPr lang="en-US" dirty="0"/>
              <a:t>The mechanical pressure regulator controls the flow of gas into the propellant tanks</a:t>
            </a:r>
          </a:p>
          <a:p>
            <a:pPr lvl="2">
              <a:lnSpc>
                <a:spcPct val="110000"/>
              </a:lnSpc>
            </a:pPr>
            <a:r>
              <a:rPr lang="en-US" dirty="0"/>
              <a:t>The PR will convert a range of high pressures into a constant low pressure (within limits)</a:t>
            </a:r>
          </a:p>
          <a:p>
            <a:pPr lvl="2">
              <a:lnSpc>
                <a:spcPct val="110000"/>
              </a:lnSpc>
            </a:pPr>
            <a:r>
              <a:rPr lang="en-US" dirty="0"/>
              <a:t>The pressure regulator will work automatically based on the inlet pressure</a:t>
            </a:r>
          </a:p>
          <a:p>
            <a:pPr lvl="2">
              <a:lnSpc>
                <a:spcPct val="110000"/>
              </a:lnSpc>
            </a:pPr>
            <a:r>
              <a:rPr lang="en-US" dirty="0"/>
              <a:t>Most types are series redundant (if the primary valve fails, the outlet </a:t>
            </a:r>
            <a:br>
              <a:rPr lang="en-US" dirty="0"/>
            </a:br>
            <a:r>
              <a:rPr lang="en-US" dirty="0"/>
              <a:t>pressure will rise until the secondary seat takes over)</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87</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2911742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dirty="0"/>
              <a:t>Pressure regulated pressure-fed system</a:t>
            </a:r>
          </a:p>
          <a:p>
            <a:pPr lvl="1">
              <a:lnSpc>
                <a:spcPct val="110000"/>
              </a:lnSpc>
            </a:pPr>
            <a:r>
              <a:rPr lang="en-US" dirty="0"/>
              <a:t>Mechanical pressure regulator</a:t>
            </a:r>
            <a:endParaRPr lang="de-DE" sz="1933" dirty="0">
              <a:solidFill>
                <a:srgbClr val="000000"/>
              </a:solidFill>
              <a:latin typeface="Arial" panose="020B0604020202020204" pitchFamily="34" charset="0"/>
            </a:endParaRP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88</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64AFD4DA-6898-47C4-9767-038094064F89}"/>
              </a:ext>
            </a:extLst>
          </p:cNvPr>
          <p:cNvPicPr>
            <a:picLocks noChangeAspect="1"/>
          </p:cNvPicPr>
          <p:nvPr/>
        </p:nvPicPr>
        <p:blipFill>
          <a:blip r:embed="rId2"/>
          <a:stretch>
            <a:fillRect/>
          </a:stretch>
        </p:blipFill>
        <p:spPr>
          <a:xfrm>
            <a:off x="7644536" y="554337"/>
            <a:ext cx="4500137" cy="5749329"/>
          </a:xfrm>
          <a:prstGeom prst="rect">
            <a:avLst/>
          </a:prstGeom>
          <a:solidFill>
            <a:schemeClr val="bg1"/>
          </a:solidFill>
        </p:spPr>
      </p:pic>
      <p:pic>
        <p:nvPicPr>
          <p:cNvPr id="10" name="Grafik 9">
            <a:extLst>
              <a:ext uri="{FF2B5EF4-FFF2-40B4-BE49-F238E27FC236}">
                <a16:creationId xmlns:a16="http://schemas.microsoft.com/office/drawing/2014/main" id="{DF6634E2-07E8-4066-9335-D430B7788DF7}"/>
              </a:ext>
            </a:extLst>
          </p:cNvPr>
          <p:cNvPicPr>
            <a:picLocks noChangeAspect="1"/>
          </p:cNvPicPr>
          <p:nvPr/>
        </p:nvPicPr>
        <p:blipFill>
          <a:blip r:embed="rId3"/>
          <a:stretch>
            <a:fillRect/>
          </a:stretch>
        </p:blipFill>
        <p:spPr>
          <a:xfrm>
            <a:off x="1190391" y="4502166"/>
            <a:ext cx="3190875" cy="1514475"/>
          </a:xfrm>
          <a:prstGeom prst="rect">
            <a:avLst/>
          </a:prstGeom>
        </p:spPr>
      </p:pic>
      <p:pic>
        <p:nvPicPr>
          <p:cNvPr id="11" name="Grafik 10">
            <a:extLst>
              <a:ext uri="{FF2B5EF4-FFF2-40B4-BE49-F238E27FC236}">
                <a16:creationId xmlns:a16="http://schemas.microsoft.com/office/drawing/2014/main" id="{14A62468-2B52-44DC-B4E1-F90ED4437F59}"/>
              </a:ext>
            </a:extLst>
          </p:cNvPr>
          <p:cNvPicPr>
            <a:picLocks noChangeAspect="1"/>
          </p:cNvPicPr>
          <p:nvPr/>
        </p:nvPicPr>
        <p:blipFill>
          <a:blip r:embed="rId4"/>
          <a:stretch>
            <a:fillRect/>
          </a:stretch>
        </p:blipFill>
        <p:spPr>
          <a:xfrm>
            <a:off x="4900534" y="3922416"/>
            <a:ext cx="2476500" cy="2381250"/>
          </a:xfrm>
          <a:prstGeom prst="rect">
            <a:avLst/>
          </a:prstGeom>
        </p:spPr>
      </p:pic>
    </p:spTree>
    <p:extLst>
      <p:ext uri="{BB962C8B-B14F-4D97-AF65-F5344CB8AC3E}">
        <p14:creationId xmlns:p14="http://schemas.microsoft.com/office/powerpoint/2010/main" val="222321019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dirty="0"/>
              <a:t>Pressure regulated pressure-fed system</a:t>
            </a:r>
          </a:p>
          <a:p>
            <a:pPr lvl="1">
              <a:lnSpc>
                <a:spcPct val="110000"/>
              </a:lnSpc>
            </a:pPr>
            <a:r>
              <a:rPr lang="en-US" sz="1733" dirty="0"/>
              <a:t>Electro-mechanical pressure regulator</a:t>
            </a:r>
          </a:p>
          <a:p>
            <a:pPr lvl="1">
              <a:lnSpc>
                <a:spcPct val="110000"/>
              </a:lnSpc>
            </a:pPr>
            <a:r>
              <a:rPr lang="en-US" sz="1733" dirty="0"/>
              <a:t>Bang-bang regulation with solenoid valves</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89</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46330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propulsion </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Chemical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9</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4" name="Rechteck: abgerundete Ecken 3">
            <a:extLst>
              <a:ext uri="{FF2B5EF4-FFF2-40B4-BE49-F238E27FC236}">
                <a16:creationId xmlns:a16="http://schemas.microsoft.com/office/drawing/2014/main" id="{E15C1099-CFE6-2A2C-86EC-9FB8AC330DBF}"/>
              </a:ext>
            </a:extLst>
          </p:cNvPr>
          <p:cNvSpPr/>
          <p:nvPr/>
        </p:nvSpPr>
        <p:spPr>
          <a:xfrm>
            <a:off x="1778000" y="3314700"/>
            <a:ext cx="2374900" cy="165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Space Propulsion</a:t>
            </a:r>
          </a:p>
        </p:txBody>
      </p:sp>
      <p:sp>
        <p:nvSpPr>
          <p:cNvPr id="5" name="Rechteck: abgerundete Ecken 4">
            <a:extLst>
              <a:ext uri="{FF2B5EF4-FFF2-40B4-BE49-F238E27FC236}">
                <a16:creationId xmlns:a16="http://schemas.microsoft.com/office/drawing/2014/main" id="{F5EF060B-8AC7-7474-6231-5E515CF23F7E}"/>
              </a:ext>
            </a:extLst>
          </p:cNvPr>
          <p:cNvSpPr/>
          <p:nvPr/>
        </p:nvSpPr>
        <p:spPr>
          <a:xfrm>
            <a:off x="5418550" y="2886072"/>
            <a:ext cx="2374900" cy="1111252"/>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Material Ejection</a:t>
            </a:r>
          </a:p>
        </p:txBody>
      </p:sp>
      <p:sp>
        <p:nvSpPr>
          <p:cNvPr id="9" name="Rechteck: abgerundete Ecken 8">
            <a:extLst>
              <a:ext uri="{FF2B5EF4-FFF2-40B4-BE49-F238E27FC236}">
                <a16:creationId xmlns:a16="http://schemas.microsoft.com/office/drawing/2014/main" id="{0764C937-638A-ADE9-9A5F-40D2F41AE75B}"/>
              </a:ext>
            </a:extLst>
          </p:cNvPr>
          <p:cNvSpPr/>
          <p:nvPr/>
        </p:nvSpPr>
        <p:spPr>
          <a:xfrm>
            <a:off x="5418550" y="4921197"/>
            <a:ext cx="2374900" cy="1111252"/>
          </a:xfrm>
          <a:prstGeom prst="roundRect">
            <a:avLst/>
          </a:prstGeom>
          <a:solidFill>
            <a:schemeClr val="accent2">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Non-Material Ejection</a:t>
            </a:r>
          </a:p>
        </p:txBody>
      </p:sp>
      <p:cxnSp>
        <p:nvCxnSpPr>
          <p:cNvPr id="11" name="Gerade Verbindung mit Pfeil 10">
            <a:extLst>
              <a:ext uri="{FF2B5EF4-FFF2-40B4-BE49-F238E27FC236}">
                <a16:creationId xmlns:a16="http://schemas.microsoft.com/office/drawing/2014/main" id="{9F42BB73-D21D-B97D-023F-EAC215BAE41C}"/>
              </a:ext>
            </a:extLst>
          </p:cNvPr>
          <p:cNvCxnSpPr>
            <a:cxnSpLocks/>
            <a:stCxn id="4" idx="3"/>
            <a:endCxn id="5" idx="1"/>
          </p:cNvCxnSpPr>
          <p:nvPr/>
        </p:nvCxnSpPr>
        <p:spPr>
          <a:xfrm flipV="1">
            <a:off x="4152900" y="3441698"/>
            <a:ext cx="1265650" cy="6985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Gerade Verbindung mit Pfeil 11">
            <a:extLst>
              <a:ext uri="{FF2B5EF4-FFF2-40B4-BE49-F238E27FC236}">
                <a16:creationId xmlns:a16="http://schemas.microsoft.com/office/drawing/2014/main" id="{E21E1B55-7A00-5E08-9C55-B3735BBE9F4F}"/>
              </a:ext>
            </a:extLst>
          </p:cNvPr>
          <p:cNvCxnSpPr>
            <a:cxnSpLocks/>
            <a:stCxn id="4" idx="3"/>
            <a:endCxn id="9" idx="1"/>
          </p:cNvCxnSpPr>
          <p:nvPr/>
        </p:nvCxnSpPr>
        <p:spPr>
          <a:xfrm>
            <a:off x="4152900" y="4140200"/>
            <a:ext cx="1265650" cy="133662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Rechteck: abgerundete Ecken 9">
            <a:extLst>
              <a:ext uri="{FF2B5EF4-FFF2-40B4-BE49-F238E27FC236}">
                <a16:creationId xmlns:a16="http://schemas.microsoft.com/office/drawing/2014/main" id="{2689D211-0BC2-E3B5-7D07-AAEF015727A6}"/>
              </a:ext>
            </a:extLst>
          </p:cNvPr>
          <p:cNvSpPr/>
          <p:nvPr/>
        </p:nvSpPr>
        <p:spPr>
          <a:xfrm>
            <a:off x="9059100" y="2681286"/>
            <a:ext cx="2374900" cy="1266826"/>
          </a:xfrm>
          <a:prstGeom prst="roundRect">
            <a:avLst/>
          </a:prstGeom>
          <a:solidFill>
            <a:srgbClr val="00B05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Thermal Propulsion Systems</a:t>
            </a:r>
          </a:p>
        </p:txBody>
      </p:sp>
      <p:sp>
        <p:nvSpPr>
          <p:cNvPr id="13" name="Rechteck: abgerundete Ecken 12">
            <a:extLst>
              <a:ext uri="{FF2B5EF4-FFF2-40B4-BE49-F238E27FC236}">
                <a16:creationId xmlns:a16="http://schemas.microsoft.com/office/drawing/2014/main" id="{2F0409FA-7A87-F2C6-0F7B-818E594303F7}"/>
              </a:ext>
            </a:extLst>
          </p:cNvPr>
          <p:cNvSpPr/>
          <p:nvPr/>
        </p:nvSpPr>
        <p:spPr>
          <a:xfrm>
            <a:off x="9059100" y="4099561"/>
            <a:ext cx="2374900" cy="126682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Chemical Propulsion Systems</a:t>
            </a:r>
          </a:p>
        </p:txBody>
      </p:sp>
      <p:sp>
        <p:nvSpPr>
          <p:cNvPr id="14" name="Rechteck: abgerundete Ecken 13">
            <a:extLst>
              <a:ext uri="{FF2B5EF4-FFF2-40B4-BE49-F238E27FC236}">
                <a16:creationId xmlns:a16="http://schemas.microsoft.com/office/drawing/2014/main" id="{3043741B-67B7-9BE5-D021-FC57AE2E946B}"/>
              </a:ext>
            </a:extLst>
          </p:cNvPr>
          <p:cNvSpPr/>
          <p:nvPr/>
        </p:nvSpPr>
        <p:spPr>
          <a:xfrm>
            <a:off x="9059100" y="5517836"/>
            <a:ext cx="2374900" cy="1266826"/>
          </a:xfrm>
          <a:prstGeom prst="roundRect">
            <a:avLst/>
          </a:prstGeom>
          <a:solidFill>
            <a:srgbClr val="00B05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Electrical Propulsion Systems</a:t>
            </a:r>
          </a:p>
        </p:txBody>
      </p:sp>
      <p:cxnSp>
        <p:nvCxnSpPr>
          <p:cNvPr id="15" name="Gerade Verbindung mit Pfeil 14">
            <a:extLst>
              <a:ext uri="{FF2B5EF4-FFF2-40B4-BE49-F238E27FC236}">
                <a16:creationId xmlns:a16="http://schemas.microsoft.com/office/drawing/2014/main" id="{E9742C53-DBF2-42E0-A98F-7BF1DC16B9F4}"/>
              </a:ext>
            </a:extLst>
          </p:cNvPr>
          <p:cNvCxnSpPr>
            <a:cxnSpLocks/>
            <a:stCxn id="5" idx="3"/>
            <a:endCxn id="10" idx="1"/>
          </p:cNvCxnSpPr>
          <p:nvPr/>
        </p:nvCxnSpPr>
        <p:spPr>
          <a:xfrm flipV="1">
            <a:off x="7793450" y="3314699"/>
            <a:ext cx="1265650" cy="1269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id="{ED2DE15D-1ECF-42F0-9621-BC5649AC0218}"/>
              </a:ext>
            </a:extLst>
          </p:cNvPr>
          <p:cNvCxnSpPr>
            <a:cxnSpLocks/>
            <a:stCxn id="5" idx="3"/>
            <a:endCxn id="13" idx="1"/>
          </p:cNvCxnSpPr>
          <p:nvPr/>
        </p:nvCxnSpPr>
        <p:spPr>
          <a:xfrm>
            <a:off x="7793450" y="3441698"/>
            <a:ext cx="1265650" cy="129127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id="{00F7C249-0CE9-4347-B802-6E056E1AE910}"/>
              </a:ext>
            </a:extLst>
          </p:cNvPr>
          <p:cNvCxnSpPr>
            <a:cxnSpLocks/>
            <a:stCxn id="5" idx="3"/>
            <a:endCxn id="14" idx="1"/>
          </p:cNvCxnSpPr>
          <p:nvPr/>
        </p:nvCxnSpPr>
        <p:spPr>
          <a:xfrm>
            <a:off x="7793450" y="3441698"/>
            <a:ext cx="1265650" cy="270955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375636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dirty="0"/>
              <a:t>Pressure regulated pressure-fed system</a:t>
            </a:r>
          </a:p>
          <a:p>
            <a:pPr lvl="1">
              <a:lnSpc>
                <a:spcPct val="110000"/>
              </a:lnSpc>
            </a:pPr>
            <a:r>
              <a:rPr lang="en-US" sz="1733" dirty="0"/>
              <a:t>Electro-mechanical pressure regulator</a:t>
            </a:r>
          </a:p>
          <a:p>
            <a:pPr lvl="1">
              <a:lnSpc>
                <a:spcPct val="110000"/>
              </a:lnSpc>
            </a:pPr>
            <a:r>
              <a:rPr lang="en-US" sz="1733" dirty="0"/>
              <a:t>Bang-bang regulation with solenoid valves</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90</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1F9FE5C9-13BE-4C3D-9EE5-02780FD537F8}"/>
              </a:ext>
            </a:extLst>
          </p:cNvPr>
          <p:cNvPicPr>
            <a:picLocks noChangeAspect="1"/>
          </p:cNvPicPr>
          <p:nvPr/>
        </p:nvPicPr>
        <p:blipFill>
          <a:blip r:embed="rId2"/>
          <a:stretch>
            <a:fillRect/>
          </a:stretch>
        </p:blipFill>
        <p:spPr>
          <a:xfrm>
            <a:off x="5231904" y="260649"/>
            <a:ext cx="6840760" cy="3222566"/>
          </a:xfrm>
          <a:prstGeom prst="rect">
            <a:avLst/>
          </a:prstGeom>
        </p:spPr>
      </p:pic>
      <p:pic>
        <p:nvPicPr>
          <p:cNvPr id="10" name="Grafik 9">
            <a:extLst>
              <a:ext uri="{FF2B5EF4-FFF2-40B4-BE49-F238E27FC236}">
                <a16:creationId xmlns:a16="http://schemas.microsoft.com/office/drawing/2014/main" id="{6BFAD42C-5CA8-4292-913B-0BAB7966A17F}"/>
              </a:ext>
            </a:extLst>
          </p:cNvPr>
          <p:cNvPicPr>
            <a:picLocks noChangeAspect="1"/>
          </p:cNvPicPr>
          <p:nvPr/>
        </p:nvPicPr>
        <p:blipFill>
          <a:blip r:embed="rId3"/>
          <a:stretch>
            <a:fillRect/>
          </a:stretch>
        </p:blipFill>
        <p:spPr>
          <a:xfrm>
            <a:off x="191344" y="3516776"/>
            <a:ext cx="8496944" cy="3170636"/>
          </a:xfrm>
          <a:prstGeom prst="rect">
            <a:avLst/>
          </a:prstGeom>
        </p:spPr>
      </p:pic>
    </p:spTree>
    <p:extLst>
      <p:ext uri="{BB962C8B-B14F-4D97-AF65-F5344CB8AC3E}">
        <p14:creationId xmlns:p14="http://schemas.microsoft.com/office/powerpoint/2010/main" val="71716995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dirty="0"/>
              <a:t>Pressure regulated pressure-fed system</a:t>
            </a:r>
          </a:p>
          <a:p>
            <a:pPr lvl="1">
              <a:lnSpc>
                <a:spcPct val="110000"/>
              </a:lnSpc>
            </a:pPr>
            <a:r>
              <a:rPr lang="en-US" sz="1733" dirty="0"/>
              <a:t>Ball valve…</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91</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89460367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sz="2266" dirty="0"/>
              <a:t>Pump-fed system:</a:t>
            </a:r>
          </a:p>
          <a:p>
            <a:pPr lvl="1">
              <a:lnSpc>
                <a:spcPct val="110000"/>
              </a:lnSpc>
            </a:pPr>
            <a:r>
              <a:rPr lang="en-US" sz="1733" dirty="0"/>
              <a:t>Pump-fed system is feeding high pressure to the Combustion Chamber resulting in low tank pressure = light weight tank</a:t>
            </a:r>
          </a:p>
          <a:p>
            <a:pPr lvl="1">
              <a:lnSpc>
                <a:spcPct val="110000"/>
              </a:lnSpc>
            </a:pPr>
            <a:r>
              <a:rPr lang="en-US" sz="1733" dirty="0"/>
              <a:t>Today turbo-pumps are mainly used but also more and more electro-pumps are considered</a:t>
            </a:r>
          </a:p>
          <a:p>
            <a:pPr lvl="1">
              <a:lnSpc>
                <a:spcPct val="110000"/>
              </a:lnSpc>
              <a:tabLst>
                <a:tab pos="356093" algn="l"/>
              </a:tabLst>
            </a:pPr>
            <a:r>
              <a:rPr lang="en-US" sz="1733" dirty="0"/>
              <a:t>Turbo-pumps are technically very difficult equipment</a:t>
            </a:r>
          </a:p>
          <a:p>
            <a:pPr lvl="1">
              <a:lnSpc>
                <a:spcPct val="110000"/>
              </a:lnSpc>
              <a:tabLst>
                <a:tab pos="356093" algn="l"/>
              </a:tabLst>
            </a:pPr>
            <a:r>
              <a:rPr lang="en-US" sz="1733" dirty="0"/>
              <a:t>Electro-pumps require lot of power (i.e. batteries, mass, …)</a:t>
            </a:r>
          </a:p>
          <a:p>
            <a:pPr lvl="1">
              <a:lnSpc>
                <a:spcPct val="110000"/>
              </a:lnSpc>
            </a:pPr>
            <a:r>
              <a:rPr lang="en-US" sz="1733" dirty="0"/>
              <a:t>Note: Cryogenic propellant require a very low tank pressure</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92</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48488774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pPr>
              <a:lnSpc>
                <a:spcPct val="110000"/>
              </a:lnSpc>
            </a:pPr>
            <a:r>
              <a:rPr lang="en-US" sz="2266" dirty="0"/>
              <a:t>Turbo-pumps architecture</a:t>
            </a:r>
          </a:p>
          <a:p>
            <a:pPr lvl="1">
              <a:lnSpc>
                <a:spcPct val="110000"/>
              </a:lnSpc>
            </a:pPr>
            <a:r>
              <a:rPr lang="en-US" sz="1932" dirty="0"/>
              <a:t>Gas generator cycle</a:t>
            </a:r>
          </a:p>
          <a:p>
            <a:pPr lvl="1">
              <a:lnSpc>
                <a:spcPct val="110000"/>
              </a:lnSpc>
            </a:pPr>
            <a:r>
              <a:rPr lang="en-US" sz="1932" dirty="0"/>
              <a:t>Combustion tap-off cycle</a:t>
            </a:r>
          </a:p>
          <a:p>
            <a:pPr lvl="1">
              <a:lnSpc>
                <a:spcPct val="110000"/>
              </a:lnSpc>
            </a:pPr>
            <a:r>
              <a:rPr lang="en-US" sz="1932" dirty="0"/>
              <a:t>Expander-bleed cycle (single or dual expander cycle)</a:t>
            </a:r>
          </a:p>
          <a:p>
            <a:pPr lvl="1">
              <a:lnSpc>
                <a:spcPct val="110000"/>
              </a:lnSpc>
            </a:pPr>
            <a:r>
              <a:rPr lang="en-US" sz="1932" dirty="0"/>
              <a:t>Full expander cycle</a:t>
            </a:r>
          </a:p>
          <a:p>
            <a:pPr lvl="1">
              <a:lnSpc>
                <a:spcPct val="110000"/>
              </a:lnSpc>
              <a:tabLst>
                <a:tab pos="356093" algn="l"/>
              </a:tabLst>
            </a:pPr>
            <a:r>
              <a:rPr lang="en-US" sz="1932" dirty="0"/>
              <a:t>Staged combustion cycle (fuel-rich, Ox-rich, full flow)</a:t>
            </a:r>
          </a:p>
          <a:p>
            <a:pPr>
              <a:lnSpc>
                <a:spcPct val="110000"/>
              </a:lnSpc>
              <a:tabLst>
                <a:tab pos="356093" algn="l"/>
              </a:tabLst>
            </a:pPr>
            <a:r>
              <a:rPr lang="en-US" sz="2266" dirty="0"/>
              <a:t>Electro-pumps architecture</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93</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44458446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pPr>
              <a:lnSpc>
                <a:spcPct val="110000"/>
              </a:lnSpc>
            </a:pPr>
            <a:r>
              <a:rPr lang="en-US" sz="2266" dirty="0"/>
              <a:t>Turbo-pumps architecture</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94</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graphicFrame>
        <p:nvGraphicFramePr>
          <p:cNvPr id="9" name="Tabelle 7">
            <a:extLst>
              <a:ext uri="{FF2B5EF4-FFF2-40B4-BE49-F238E27FC236}">
                <a16:creationId xmlns:a16="http://schemas.microsoft.com/office/drawing/2014/main" id="{7E32CB88-8A95-4A6F-BDAA-F3320F7009D9}"/>
              </a:ext>
            </a:extLst>
          </p:cNvPr>
          <p:cNvGraphicFramePr>
            <a:graphicFrameLocks noGrp="1"/>
          </p:cNvGraphicFramePr>
          <p:nvPr>
            <p:extLst>
              <p:ext uri="{D42A27DB-BD31-4B8C-83A1-F6EECF244321}">
                <p14:modId xmlns:p14="http://schemas.microsoft.com/office/powerpoint/2010/main" val="474523729"/>
              </p:ext>
            </p:extLst>
          </p:nvPr>
        </p:nvGraphicFramePr>
        <p:xfrm>
          <a:off x="428216" y="3612196"/>
          <a:ext cx="11335571" cy="1737252"/>
        </p:xfrm>
        <a:graphic>
          <a:graphicData uri="http://schemas.openxmlformats.org/drawingml/2006/table">
            <a:tbl>
              <a:tblPr firstRow="1" bandRow="1">
                <a:tableStyleId>{5C22544A-7EE6-4342-B048-85BDC9FD1C3A}</a:tableStyleId>
              </a:tblPr>
              <a:tblGrid>
                <a:gridCol w="3058805">
                  <a:extLst>
                    <a:ext uri="{9D8B030D-6E8A-4147-A177-3AD203B41FA5}">
                      <a16:colId xmlns:a16="http://schemas.microsoft.com/office/drawing/2014/main" val="223188978"/>
                    </a:ext>
                  </a:extLst>
                </a:gridCol>
                <a:gridCol w="4138383">
                  <a:extLst>
                    <a:ext uri="{9D8B030D-6E8A-4147-A177-3AD203B41FA5}">
                      <a16:colId xmlns:a16="http://schemas.microsoft.com/office/drawing/2014/main" val="1667902749"/>
                    </a:ext>
                  </a:extLst>
                </a:gridCol>
                <a:gridCol w="4138383">
                  <a:extLst>
                    <a:ext uri="{9D8B030D-6E8A-4147-A177-3AD203B41FA5}">
                      <a16:colId xmlns:a16="http://schemas.microsoft.com/office/drawing/2014/main" val="2849763380"/>
                    </a:ext>
                  </a:extLst>
                </a:gridCol>
              </a:tblGrid>
              <a:tr h="457021">
                <a:tc>
                  <a:txBody>
                    <a:bodyPr/>
                    <a:lstStyle/>
                    <a:p>
                      <a:pPr algn="ctr"/>
                      <a:r>
                        <a:rPr lang="en-US" sz="2400" dirty="0"/>
                        <a:t>Engine Cycle</a:t>
                      </a:r>
                    </a:p>
                  </a:txBody>
                  <a:tcPr marL="91404" marR="91404" marT="45702" marB="45702"/>
                </a:tc>
                <a:tc>
                  <a:txBody>
                    <a:bodyPr/>
                    <a:lstStyle/>
                    <a:p>
                      <a:pPr algn="ctr"/>
                      <a:r>
                        <a:rPr lang="en-US" sz="2400" dirty="0"/>
                        <a:t>Open Cycle (Dump Gas)</a:t>
                      </a:r>
                    </a:p>
                  </a:txBody>
                  <a:tcPr marL="91404" marR="91404" marT="45702" marB="45702"/>
                </a:tc>
                <a:tc>
                  <a:txBody>
                    <a:bodyPr/>
                    <a:lstStyle/>
                    <a:p>
                      <a:pPr algn="ctr"/>
                      <a:r>
                        <a:rPr lang="en-US" sz="2400" dirty="0"/>
                        <a:t>Closed Loop (Re-use Gas)</a:t>
                      </a:r>
                    </a:p>
                  </a:txBody>
                  <a:tcPr marL="91404" marR="91404" marT="45702" marB="45702"/>
                </a:tc>
                <a:extLst>
                  <a:ext uri="{0D108BD9-81ED-4DB2-BD59-A6C34878D82A}">
                    <a16:rowId xmlns:a16="http://schemas.microsoft.com/office/drawing/2014/main" val="2927239381"/>
                  </a:ext>
                </a:extLst>
              </a:tr>
              <a:tr h="822639">
                <a:tc>
                  <a:txBody>
                    <a:bodyPr/>
                    <a:lstStyle/>
                    <a:p>
                      <a:r>
                        <a:rPr lang="en-US" sz="2400" dirty="0"/>
                        <a:t>Burner</a:t>
                      </a:r>
                    </a:p>
                  </a:txBody>
                  <a:tcPr marL="91404" marR="91404" marT="45702" marB="45702"/>
                </a:tc>
                <a:tc>
                  <a:txBody>
                    <a:bodyPr/>
                    <a:lstStyle/>
                    <a:p>
                      <a:r>
                        <a:rPr lang="en-US" sz="2400" dirty="0"/>
                        <a:t>Gas Generator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t>Combustion Tap-off</a:t>
                      </a:r>
                    </a:p>
                  </a:txBody>
                  <a:tcPr marL="91404" marR="91404" marT="45702" marB="45702"/>
                </a:tc>
                <a:tc>
                  <a:txBody>
                    <a:bodyPr/>
                    <a:lstStyle/>
                    <a:p>
                      <a:r>
                        <a:rPr lang="en-US" sz="2400" dirty="0"/>
                        <a:t>Staged Combustion</a:t>
                      </a:r>
                    </a:p>
                  </a:txBody>
                  <a:tcPr marL="91404" marR="91404" marT="45702" marB="45702"/>
                </a:tc>
                <a:extLst>
                  <a:ext uri="{0D108BD9-81ED-4DB2-BD59-A6C34878D82A}">
                    <a16:rowId xmlns:a16="http://schemas.microsoft.com/office/drawing/2014/main" val="3724123810"/>
                  </a:ext>
                </a:extLst>
              </a:tr>
              <a:tr h="457021">
                <a:tc>
                  <a:txBody>
                    <a:bodyPr/>
                    <a:lstStyle/>
                    <a:p>
                      <a:r>
                        <a:rPr lang="en-US" sz="2400" dirty="0"/>
                        <a:t>Regenerative cooling</a:t>
                      </a:r>
                    </a:p>
                  </a:txBody>
                  <a:tcPr marL="91404" marR="91404" marT="45702" marB="45702"/>
                </a:tc>
                <a:tc>
                  <a:txBody>
                    <a:bodyPr/>
                    <a:lstStyle/>
                    <a:p>
                      <a:r>
                        <a:rPr lang="en-US" sz="2400" dirty="0"/>
                        <a:t>Expander-bleed</a:t>
                      </a:r>
                    </a:p>
                  </a:txBody>
                  <a:tcPr marL="91404" marR="91404" marT="45702" marB="45702"/>
                </a:tc>
                <a:tc>
                  <a:txBody>
                    <a:bodyPr/>
                    <a:lstStyle/>
                    <a:p>
                      <a:r>
                        <a:rPr lang="en-US" sz="2400" dirty="0"/>
                        <a:t>Full expander</a:t>
                      </a:r>
                    </a:p>
                  </a:txBody>
                  <a:tcPr marL="91404" marR="91404" marT="45702" marB="45702"/>
                </a:tc>
                <a:extLst>
                  <a:ext uri="{0D108BD9-81ED-4DB2-BD59-A6C34878D82A}">
                    <a16:rowId xmlns:a16="http://schemas.microsoft.com/office/drawing/2014/main" val="186014346"/>
                  </a:ext>
                </a:extLst>
              </a:tr>
            </a:tbl>
          </a:graphicData>
        </a:graphic>
      </p:graphicFrame>
    </p:spTree>
    <p:extLst>
      <p:ext uri="{BB962C8B-B14F-4D97-AF65-F5344CB8AC3E}">
        <p14:creationId xmlns:p14="http://schemas.microsoft.com/office/powerpoint/2010/main" val="395168480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pPr>
              <a:lnSpc>
                <a:spcPct val="110000"/>
              </a:lnSpc>
            </a:pPr>
            <a:r>
              <a:rPr lang="en-US" dirty="0"/>
              <a:t>a</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95</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64FBDBAB-6DB1-4524-9F41-8B7ABDE05ED2}"/>
              </a:ext>
            </a:extLst>
          </p:cNvPr>
          <p:cNvPicPr>
            <a:picLocks noChangeAspect="1"/>
          </p:cNvPicPr>
          <p:nvPr/>
        </p:nvPicPr>
        <p:blipFill>
          <a:blip r:embed="rId2"/>
          <a:stretch>
            <a:fillRect/>
          </a:stretch>
        </p:blipFill>
        <p:spPr>
          <a:xfrm>
            <a:off x="2679829" y="80005"/>
            <a:ext cx="9184352" cy="6545098"/>
          </a:xfrm>
          <a:prstGeom prst="rect">
            <a:avLst/>
          </a:prstGeom>
          <a:solidFill>
            <a:schemeClr val="bg1"/>
          </a:solidFill>
        </p:spPr>
      </p:pic>
      <p:pic>
        <p:nvPicPr>
          <p:cNvPr id="10" name="Picture 2" descr="undefined">
            <a:extLst>
              <a:ext uri="{FF2B5EF4-FFF2-40B4-BE49-F238E27FC236}">
                <a16:creationId xmlns:a16="http://schemas.microsoft.com/office/drawing/2014/main" id="{C687F673-1FCC-43D5-A200-DD207F07AE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3" y="1341"/>
            <a:ext cx="5584231" cy="6855321"/>
          </a:xfrm>
          <a:prstGeom prst="rect">
            <a:avLst/>
          </a:prstGeom>
          <a:solidFill>
            <a:schemeClr val="bg1"/>
          </a:solidFill>
        </p:spPr>
      </p:pic>
      <p:sp>
        <p:nvSpPr>
          <p:cNvPr id="11" name="Textfeld 10">
            <a:extLst>
              <a:ext uri="{FF2B5EF4-FFF2-40B4-BE49-F238E27FC236}">
                <a16:creationId xmlns:a16="http://schemas.microsoft.com/office/drawing/2014/main" id="{3C3F4626-853F-4B28-8F02-93618C69A0C7}"/>
              </a:ext>
            </a:extLst>
          </p:cNvPr>
          <p:cNvSpPr txBox="1"/>
          <p:nvPr/>
        </p:nvSpPr>
        <p:spPr>
          <a:xfrm>
            <a:off x="6494692" y="427567"/>
            <a:ext cx="3568813" cy="503018"/>
          </a:xfrm>
          <a:prstGeom prst="rect">
            <a:avLst/>
          </a:prstGeom>
          <a:solidFill>
            <a:schemeClr val="accent1"/>
          </a:solidFill>
        </p:spPr>
        <p:txBody>
          <a:bodyPr wrap="none" rtlCol="0">
            <a:spAutoFit/>
          </a:bodyPr>
          <a:lstStyle/>
          <a:p>
            <a:r>
              <a:rPr lang="en-US" sz="2669" b="1" dirty="0">
                <a:solidFill>
                  <a:schemeClr val="bg1"/>
                </a:solidFill>
              </a:rPr>
              <a:t>Gas Generator Cycle</a:t>
            </a:r>
          </a:p>
        </p:txBody>
      </p:sp>
      <p:sp>
        <p:nvSpPr>
          <p:cNvPr id="12" name="Textfeld 11">
            <a:extLst>
              <a:ext uri="{FF2B5EF4-FFF2-40B4-BE49-F238E27FC236}">
                <a16:creationId xmlns:a16="http://schemas.microsoft.com/office/drawing/2014/main" id="{41A945E9-BA66-456D-B0DF-4445B125B268}"/>
              </a:ext>
            </a:extLst>
          </p:cNvPr>
          <p:cNvSpPr txBox="1"/>
          <p:nvPr/>
        </p:nvSpPr>
        <p:spPr>
          <a:xfrm>
            <a:off x="3897611" y="5468808"/>
            <a:ext cx="8011279" cy="1322922"/>
          </a:xfrm>
          <a:prstGeom prst="rect">
            <a:avLst/>
          </a:prstGeom>
          <a:solidFill>
            <a:schemeClr val="bg1"/>
          </a:solidFill>
          <a:ln>
            <a:solidFill>
              <a:schemeClr val="bg1"/>
            </a:solidFill>
          </a:ln>
        </p:spPr>
        <p:txBody>
          <a:bodyPr wrap="square">
            <a:spAutoFit/>
          </a:bodyPr>
          <a:lstStyle/>
          <a:p>
            <a:r>
              <a:rPr lang="en-US" sz="1999" dirty="0"/>
              <a:t>Gas-generator rocket cycle - Some of the fuel and oxidizer is burned separately to power the pumps and then discarded </a:t>
            </a:r>
          </a:p>
          <a:p>
            <a:r>
              <a:rPr lang="en-US" sz="1999" dirty="0"/>
              <a:t>Most gas-generator engines use the fuel for nozzle cooling</a:t>
            </a:r>
          </a:p>
          <a:p>
            <a:r>
              <a:rPr lang="en-US" sz="1999" dirty="0"/>
              <a:t>Burner dedicated for the turbine</a:t>
            </a:r>
          </a:p>
        </p:txBody>
      </p:sp>
      <p:sp>
        <p:nvSpPr>
          <p:cNvPr id="13" name="Rechteck 12">
            <a:extLst>
              <a:ext uri="{FF2B5EF4-FFF2-40B4-BE49-F238E27FC236}">
                <a16:creationId xmlns:a16="http://schemas.microsoft.com/office/drawing/2014/main" id="{0ED9C2C7-73EC-4720-8EA2-FC1D4FA45DAC}"/>
              </a:ext>
            </a:extLst>
          </p:cNvPr>
          <p:cNvSpPr/>
          <p:nvPr/>
        </p:nvSpPr>
        <p:spPr>
          <a:xfrm>
            <a:off x="5175894" y="1112255"/>
            <a:ext cx="1856210" cy="43565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43953327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sz="2266" dirty="0"/>
              <a:t>Pump-fed gas-generator cycle:</a:t>
            </a:r>
          </a:p>
          <a:p>
            <a:pPr lvl="1">
              <a:lnSpc>
                <a:spcPct val="110000"/>
              </a:lnSpc>
            </a:pPr>
            <a:r>
              <a:rPr lang="en-US" sz="1733" dirty="0">
                <a:solidFill>
                  <a:srgbClr val="202122"/>
                </a:solidFill>
                <a:latin typeface="Arial" panose="020B0604020202020204" pitchFamily="34" charset="0"/>
              </a:rPr>
              <a:t>The </a:t>
            </a:r>
            <a:r>
              <a:rPr lang="en-US" sz="1733" b="1" dirty="0">
                <a:solidFill>
                  <a:srgbClr val="202122"/>
                </a:solidFill>
                <a:latin typeface="Arial" panose="020B0604020202020204" pitchFamily="34" charset="0"/>
              </a:rPr>
              <a:t>gas-generator cycle</a:t>
            </a:r>
            <a:r>
              <a:rPr lang="en-US" sz="1733" dirty="0">
                <a:solidFill>
                  <a:srgbClr val="202122"/>
                </a:solidFill>
                <a:latin typeface="Arial" panose="020B0604020202020204" pitchFamily="34" charset="0"/>
              </a:rPr>
              <a:t> is a power cycle of a pumped liquid bi-propellant engine</a:t>
            </a:r>
          </a:p>
          <a:p>
            <a:pPr lvl="1">
              <a:lnSpc>
                <a:spcPct val="110000"/>
              </a:lnSpc>
            </a:pPr>
            <a:r>
              <a:rPr lang="en-US" sz="1733" dirty="0">
                <a:solidFill>
                  <a:srgbClr val="202122"/>
                </a:solidFill>
                <a:latin typeface="Arial" panose="020B0604020202020204" pitchFamily="34" charset="0"/>
              </a:rPr>
              <a:t>Part of the unburned propellant is burned in a gas generator (or pre-burner) and the resulting hot gas is used to power the propellant pumps before being exhausted overboard and lost</a:t>
            </a:r>
          </a:p>
          <a:p>
            <a:pPr lvl="1">
              <a:lnSpc>
                <a:spcPct val="110000"/>
              </a:lnSpc>
            </a:pPr>
            <a:r>
              <a:rPr lang="en-US" sz="1733" dirty="0">
                <a:solidFill>
                  <a:srgbClr val="202122"/>
                </a:solidFill>
                <a:latin typeface="Arial" panose="020B0604020202020204" pitchFamily="34" charset="0"/>
              </a:rPr>
              <a:t>Because of this loss, this type of engine is termed </a:t>
            </a:r>
            <a:r>
              <a:rPr lang="en-US" sz="1733" b="1" dirty="0">
                <a:solidFill>
                  <a:srgbClr val="202122"/>
                </a:solidFill>
                <a:latin typeface="Arial" panose="020B0604020202020204" pitchFamily="34" charset="0"/>
              </a:rPr>
              <a:t>open cycle</a:t>
            </a:r>
            <a:endParaRPr lang="en-US" sz="1733" dirty="0"/>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96</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40737298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pPr>
              <a:lnSpc>
                <a:spcPct val="110000"/>
              </a:lnSpc>
            </a:pPr>
            <a:r>
              <a:rPr lang="en-US" dirty="0"/>
              <a:t>a</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97</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9" name="Rechteck 8">
            <a:extLst>
              <a:ext uri="{FF2B5EF4-FFF2-40B4-BE49-F238E27FC236}">
                <a16:creationId xmlns:a16="http://schemas.microsoft.com/office/drawing/2014/main" id="{77BB0F07-6A3E-4C12-B35F-A12730A59A78}"/>
              </a:ext>
            </a:extLst>
          </p:cNvPr>
          <p:cNvSpPr/>
          <p:nvPr/>
        </p:nvSpPr>
        <p:spPr>
          <a:xfrm>
            <a:off x="5135084" y="258626"/>
            <a:ext cx="6729097" cy="52101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0" name="Textfeld 9">
            <a:extLst>
              <a:ext uri="{FF2B5EF4-FFF2-40B4-BE49-F238E27FC236}">
                <a16:creationId xmlns:a16="http://schemas.microsoft.com/office/drawing/2014/main" id="{F93FD492-AF61-44C7-A8D4-B5558603FAF7}"/>
              </a:ext>
            </a:extLst>
          </p:cNvPr>
          <p:cNvSpPr txBox="1"/>
          <p:nvPr/>
        </p:nvSpPr>
        <p:spPr>
          <a:xfrm>
            <a:off x="6494692" y="427567"/>
            <a:ext cx="4435700" cy="503018"/>
          </a:xfrm>
          <a:prstGeom prst="rect">
            <a:avLst/>
          </a:prstGeom>
          <a:solidFill>
            <a:schemeClr val="accent1"/>
          </a:solidFill>
        </p:spPr>
        <p:txBody>
          <a:bodyPr wrap="none" rtlCol="0">
            <a:spAutoFit/>
          </a:bodyPr>
          <a:lstStyle/>
          <a:p>
            <a:r>
              <a:rPr lang="en-US" sz="2669" b="1" dirty="0">
                <a:solidFill>
                  <a:schemeClr val="bg1"/>
                </a:solidFill>
              </a:rPr>
              <a:t>Combustion Tap-off Cycle</a:t>
            </a:r>
          </a:p>
        </p:txBody>
      </p:sp>
      <p:pic>
        <p:nvPicPr>
          <p:cNvPr id="11" name="Grafik 10">
            <a:extLst>
              <a:ext uri="{FF2B5EF4-FFF2-40B4-BE49-F238E27FC236}">
                <a16:creationId xmlns:a16="http://schemas.microsoft.com/office/drawing/2014/main" id="{E282DA0F-D348-48BC-9944-9263D678BD7F}"/>
              </a:ext>
            </a:extLst>
          </p:cNvPr>
          <p:cNvPicPr>
            <a:picLocks noChangeAspect="1"/>
          </p:cNvPicPr>
          <p:nvPr/>
        </p:nvPicPr>
        <p:blipFill>
          <a:blip r:embed="rId2"/>
          <a:stretch>
            <a:fillRect/>
          </a:stretch>
        </p:blipFill>
        <p:spPr>
          <a:xfrm>
            <a:off x="-10045" y="-21880"/>
            <a:ext cx="5457973" cy="6878541"/>
          </a:xfrm>
          <a:prstGeom prst="rect">
            <a:avLst/>
          </a:prstGeom>
        </p:spPr>
      </p:pic>
      <p:sp>
        <p:nvSpPr>
          <p:cNvPr id="12" name="Textfeld 11">
            <a:extLst>
              <a:ext uri="{FF2B5EF4-FFF2-40B4-BE49-F238E27FC236}">
                <a16:creationId xmlns:a16="http://schemas.microsoft.com/office/drawing/2014/main" id="{BB588A78-1C0F-447A-BA06-936B42E2EF9D}"/>
              </a:ext>
            </a:extLst>
          </p:cNvPr>
          <p:cNvSpPr txBox="1"/>
          <p:nvPr/>
        </p:nvSpPr>
        <p:spPr>
          <a:xfrm>
            <a:off x="3897611" y="5468808"/>
            <a:ext cx="8011279" cy="1322922"/>
          </a:xfrm>
          <a:prstGeom prst="rect">
            <a:avLst/>
          </a:prstGeom>
          <a:solidFill>
            <a:schemeClr val="bg1"/>
          </a:solidFill>
          <a:ln>
            <a:solidFill>
              <a:schemeClr val="bg1"/>
            </a:solidFill>
          </a:ln>
        </p:spPr>
        <p:txBody>
          <a:bodyPr wrap="square">
            <a:spAutoFit/>
          </a:bodyPr>
          <a:lstStyle/>
          <a:p>
            <a:r>
              <a:rPr lang="en-US" sz="1999" dirty="0"/>
              <a:t>Combustion tap-off cycle - Diagram of the open-cycle combustion tap-off rocket cycle</a:t>
            </a:r>
          </a:p>
          <a:p>
            <a:r>
              <a:rPr lang="en-US" sz="1999" dirty="0"/>
              <a:t>A small portion of exhaust from the combustion chamber is tapped off to power the turbine(s)</a:t>
            </a:r>
          </a:p>
        </p:txBody>
      </p:sp>
    </p:spTree>
    <p:extLst>
      <p:ext uri="{BB962C8B-B14F-4D97-AF65-F5344CB8AC3E}">
        <p14:creationId xmlns:p14="http://schemas.microsoft.com/office/powerpoint/2010/main" val="194917880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sz="2266" dirty="0"/>
              <a:t>Pump-fed combustion tap-off cycle:</a:t>
            </a:r>
          </a:p>
          <a:p>
            <a:pPr lvl="1">
              <a:lnSpc>
                <a:spcPct val="110000"/>
              </a:lnSpc>
            </a:pPr>
            <a:r>
              <a:rPr lang="en-US" sz="1932" dirty="0"/>
              <a:t>The combustion tap-off cycle is a power cycle of a bi-propellant engine</a:t>
            </a:r>
          </a:p>
          <a:p>
            <a:pPr lvl="1">
              <a:lnSpc>
                <a:spcPct val="110000"/>
              </a:lnSpc>
            </a:pPr>
            <a:r>
              <a:rPr lang="en-US" sz="1932" dirty="0"/>
              <a:t>The cycle takes a small portion of hot exhaust gas from the combustion chamber and routes it through the turbo-pump turbines to pump fuel before being exhausted (similar to the gas generator cycle)</a:t>
            </a:r>
          </a:p>
          <a:p>
            <a:pPr lvl="1">
              <a:lnSpc>
                <a:spcPct val="110000"/>
              </a:lnSpc>
            </a:pPr>
            <a:r>
              <a:rPr lang="en-US" sz="1932" dirty="0"/>
              <a:t>Since fuel is exhausted, the tap-off cycle is considered an open-cycle engine. The cycle is comparable to a gas-generator cycle engine with turbines driven by main combustion chamber exhaust rather than a separate gas generator or pre-burner</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98</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55985841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125730" indent="0">
              <a:lnSpc>
                <a:spcPct val="100000"/>
              </a:lnSpc>
              <a:buNone/>
            </a:pPr>
            <a:r>
              <a:rPr lang="en-US" sz="2400" dirty="0">
                <a:solidFill>
                  <a:schemeClr val="tx1"/>
                </a:solidFill>
              </a:rPr>
              <a:t>Objective: To develop the basics of chemical L/L combustion bi-propellant propulsion </a:t>
            </a:r>
            <a:endParaRPr lang="en-US" dirty="0"/>
          </a:p>
          <a:p>
            <a:r>
              <a:rPr lang="en-US" sz="2266" dirty="0"/>
              <a:t>Pump-fed combustion tap-off cycle:</a:t>
            </a:r>
          </a:p>
          <a:p>
            <a:pPr lvl="1">
              <a:lnSpc>
                <a:spcPct val="110000"/>
              </a:lnSpc>
            </a:pPr>
            <a:r>
              <a:rPr lang="en-US" sz="1733" dirty="0"/>
              <a:t>Example: Blue Origin BE-3 engine</a:t>
            </a:r>
          </a:p>
          <a:p>
            <a:pPr lvl="1">
              <a:lnSpc>
                <a:spcPct val="110000"/>
              </a:lnSpc>
            </a:pPr>
            <a:r>
              <a:rPr lang="en-US" sz="1733" dirty="0"/>
              <a:t>The cycle is simple with only one combustion chamber and a less stressful engine shutdown process</a:t>
            </a:r>
          </a:p>
          <a:p>
            <a:pPr lvl="1">
              <a:lnSpc>
                <a:spcPct val="110000"/>
              </a:lnSpc>
            </a:pPr>
            <a:r>
              <a:rPr lang="en-US" sz="1733" dirty="0"/>
              <a:t>However, engine startup is more complicated and due to the hot gas fed from the main combustion chamber into the turbopumps, the turbine must be built to withstand higher-than-normal temperatures</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99</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L4</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018910699"/>
      </p:ext>
    </p:extLst>
  </p:cSld>
  <p:clrMapOvr>
    <a:masterClrMapping/>
  </p:clrMapOvr>
</p:sld>
</file>

<file path=ppt/theme/theme1.xml><?xml version="1.0" encoding="utf-8"?>
<a:theme xmlns:a="http://schemas.openxmlformats.org/drawingml/2006/main" name="EPFL eSpace">
  <a:themeElements>
    <a:clrScheme name="EPFL">
      <a:dk1>
        <a:srgbClr val="413C3A"/>
      </a:dk1>
      <a:lt1>
        <a:srgbClr val="FFFFFF"/>
      </a:lt1>
      <a:dk2>
        <a:srgbClr val="413C3A"/>
      </a:dk2>
      <a:lt2>
        <a:srgbClr val="CAC7C7"/>
      </a:lt2>
      <a:accent1>
        <a:srgbClr val="E30613"/>
      </a:accent1>
      <a:accent2>
        <a:srgbClr val="00A79F"/>
      </a:accent2>
      <a:accent3>
        <a:srgbClr val="413C3A"/>
      </a:accent3>
      <a:accent4>
        <a:srgbClr val="007480"/>
      </a:accent4>
      <a:accent5>
        <a:srgbClr val="F39869"/>
      </a:accent5>
      <a:accent6>
        <a:srgbClr val="B51F1F"/>
      </a:accent6>
      <a:hlink>
        <a:srgbClr val="ED6E9C"/>
      </a:hlink>
      <a:folHlink>
        <a:srgbClr val="4F8F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12740</Words>
  <Application>Microsoft Office PowerPoint</Application>
  <PresentationFormat>Breitbild</PresentationFormat>
  <Paragraphs>1754</Paragraphs>
  <Slides>188</Slides>
  <Notes>0</Notes>
  <HiddenSlides>0</HiddenSlides>
  <MMClips>1</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188</vt:i4>
      </vt:variant>
    </vt:vector>
  </HeadingPairs>
  <TitlesOfParts>
    <vt:vector size="195" baseType="lpstr">
      <vt:lpstr>Microsoft Sans Serif</vt:lpstr>
      <vt:lpstr>SimSun</vt:lpstr>
      <vt:lpstr>Libre Franklin</vt:lpstr>
      <vt:lpstr>Arial</vt:lpstr>
      <vt:lpstr>Noto Sans Symbols</vt:lpstr>
      <vt:lpstr>Calibri</vt:lpstr>
      <vt:lpstr>EPFL eSpace</vt:lpstr>
      <vt:lpstr>EPFL  Space Center eSpace</vt:lpstr>
      <vt:lpstr>Lecture # 4 Introduction &amp; General Course Information</vt:lpstr>
      <vt:lpstr>Oral Exam</vt:lpstr>
      <vt:lpstr>Special Lecture</vt:lpstr>
      <vt:lpstr>Test Facility Visit</vt:lpstr>
      <vt:lpstr>LOx/LH2 versus LOx/LCH4</vt:lpstr>
      <vt:lpstr>LOx/LH2 versus LOx/LCH4</vt:lpstr>
      <vt:lpstr>Lecture # 4 Part # 3 Introduction in Propulsion Systems</vt:lpstr>
      <vt:lpstr>Which Chemical Propulsion Systems exist?</vt:lpstr>
      <vt:lpstr>Which Chemical Propulsion Systems exist?</vt:lpstr>
      <vt:lpstr>Which Chemical Propulsion Systems exist?</vt:lpstr>
      <vt:lpstr>Which Chemical Propulsion Systems exist?</vt:lpstr>
      <vt:lpstr>Which Chemical Propulsion Systems exist?</vt:lpstr>
      <vt:lpstr>Which Chemical Propulsion Systems exist?</vt:lpstr>
      <vt:lpstr>Which Liquid Mono-propellant Propulsion Systems exist?</vt:lpstr>
      <vt:lpstr>Which Liquid Mono-propellant Propulsion Systems exist?</vt:lpstr>
      <vt:lpstr>Which Liquid Mono-propellant Propulsion Systems exist?</vt:lpstr>
      <vt:lpstr>Which Liquid Mono-propellant Propulsion Systems exist?</vt:lpstr>
      <vt:lpstr>Which Liquid Mono-propellant Propulsion Systems exist?</vt:lpstr>
      <vt:lpstr>Which Liquid Mono-propellant Propulsion Systems exist?</vt:lpstr>
      <vt:lpstr>Which Liquid Mono-propellant Propulsion Systems exist?</vt:lpstr>
      <vt:lpstr>Which Liquid Mono-propellant Propulsion Systems exist?</vt:lpstr>
      <vt:lpstr>Which Liquid Mono-propellant Propulsion Systems exist?</vt:lpstr>
      <vt:lpstr>Which Liquid Mono-propellant Propulsion Systems exist?</vt:lpstr>
      <vt:lpstr>Which Liquid Mono-propellant Propulsion Systems exist?</vt:lpstr>
      <vt:lpstr>Which Liquid Mono-propellant Propulsion Systems exist?</vt:lpstr>
      <vt:lpstr>Which Liquid Mono-propellant Propulsion Systems exist?</vt:lpstr>
      <vt:lpstr>Which Liquid Mono-propellant Propulsion Systems exist?</vt:lpstr>
      <vt:lpstr>Which Liquid Mono-propellant Propulsion Systems exist?</vt:lpstr>
      <vt:lpstr>Which Liquid Mono-propellant Propulsion Systems exist?</vt:lpstr>
      <vt:lpstr>Which Liquid Mono-propellant Propulsion Systems exist?</vt:lpstr>
      <vt:lpstr>Which Liquid Mono-propellant Propulsion Systems exist?</vt:lpstr>
      <vt:lpstr>Which Liquid Mono-propellant Propulsion Systems exist?</vt:lpstr>
      <vt:lpstr>Which Liquid Mono-propellant Propulsion Systems exist?</vt:lpstr>
      <vt:lpstr>Which Liquid Mono-propellant Propulsion Systems exist?</vt:lpstr>
      <vt:lpstr>Which Liquid Mono-propellant Propulsion Systems exist?</vt:lpstr>
      <vt:lpstr>Which Liquid Mono-propellant Propulsion Systems exist?</vt:lpstr>
      <vt:lpstr>Which Liquid Mono-propellant Propulsion Systems exist?</vt:lpstr>
      <vt:lpstr>Which Liquid Mono-propellant Propulsion Systems exist?</vt:lpstr>
      <vt:lpstr>Which Liquid Mono-propellant Propulsion Systems exist?</vt:lpstr>
      <vt:lpstr>Which Liquid Mono-propellant Propulsion Systems exist?</vt:lpstr>
      <vt:lpstr>Which Liquid Mono-propellant Propulsion Systems exist?</vt:lpstr>
      <vt:lpstr>Which Liquid Mono-propellant Propulsion Systems exist?</vt:lpstr>
      <vt:lpstr>Which Liquid Mono-propellant Propulsion Systems exist?</vt:lpstr>
      <vt:lpstr>Which Liquid Mono-propellant Propulsion Systems exist?</vt:lpstr>
      <vt:lpstr>Which Liquid Mono-propellant Propulsion Systems exist?</vt:lpstr>
      <vt:lpstr>Which Liquid Mono-propellant Propulsion Systems exist?</vt:lpstr>
      <vt:lpstr>Which Liquid Mono-propellant Propulsion Systems exist?</vt:lpstr>
      <vt:lpstr>Which Liquid Mono-propellant Propulsion Systems exist?</vt:lpstr>
      <vt:lpstr>Which Liquid Mono-propellant Propulsion Systems exist?</vt:lpstr>
      <vt:lpstr>Which Liquid Mono-propellant Propulsion Systems exist?</vt:lpstr>
      <vt:lpstr>Which Liquid Mono-propellant Propulsion Systems exist?</vt:lpstr>
      <vt:lpstr>Which Liquid Mono-propellant Propulsion Systems exist?</vt:lpstr>
      <vt:lpstr>Which Liquid Mono-propellant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Back-up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EPFL Space Center eSpace</dc:title>
  <dc:creator>Andrew Crawford</dc:creator>
  <cp:lastModifiedBy>Jaeger, Markus</cp:lastModifiedBy>
  <cp:revision>175</cp:revision>
  <dcterms:created xsi:type="dcterms:W3CDTF">2019-11-01T10:56:50Z</dcterms:created>
  <dcterms:modified xsi:type="dcterms:W3CDTF">2025-04-01T04:45:18Z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bb4d9cd7-8eaa-422a-a924-3f582c8f44cb</vt:lpwstr>
  </property>
  <property fmtid="{D5CDD505-2E9C-101B-9397-08002B2CF9AE}" pid="3" name="TaggedBy">
    <vt:lpwstr>JAMA188</vt:lpwstr>
  </property>
  <property fmtid="{D5CDD505-2E9C-101B-9397-08002B2CF9AE}" pid="4" name="L">
    <vt:lpwstr>XXPRI</vt:lpwstr>
  </property>
  <property fmtid="{D5CDD505-2E9C-101B-9397-08002B2CF9AE}" pid="5" name="STAMP">
    <vt:lpwstr>NO</vt:lpwstr>
  </property>
</Properties>
</file>